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7" r:id="rId4"/>
  </p:sldMasterIdLst>
  <p:notesMasterIdLst>
    <p:notesMasterId r:id="rId39"/>
  </p:notesMasterIdLst>
  <p:handoutMasterIdLst>
    <p:handoutMasterId r:id="rId40"/>
  </p:handoutMasterIdLst>
  <p:sldIdLst>
    <p:sldId id="292" r:id="rId5"/>
    <p:sldId id="303" r:id="rId6"/>
    <p:sldId id="316" r:id="rId7"/>
    <p:sldId id="318" r:id="rId8"/>
    <p:sldId id="319" r:id="rId9"/>
    <p:sldId id="302" r:id="rId10"/>
    <p:sldId id="317" r:id="rId11"/>
    <p:sldId id="320" r:id="rId12"/>
    <p:sldId id="321" r:id="rId13"/>
    <p:sldId id="301" r:id="rId14"/>
    <p:sldId id="322" r:id="rId15"/>
    <p:sldId id="323" r:id="rId16"/>
    <p:sldId id="329" r:id="rId17"/>
    <p:sldId id="325" r:id="rId18"/>
    <p:sldId id="324" r:id="rId19"/>
    <p:sldId id="326" r:id="rId20"/>
    <p:sldId id="327" r:id="rId21"/>
    <p:sldId id="328" r:id="rId22"/>
    <p:sldId id="330" r:id="rId23"/>
    <p:sldId id="331" r:id="rId24"/>
    <p:sldId id="300" r:id="rId25"/>
    <p:sldId id="332" r:id="rId26"/>
    <p:sldId id="333" r:id="rId27"/>
    <p:sldId id="334" r:id="rId28"/>
    <p:sldId id="342" r:id="rId29"/>
    <p:sldId id="335" r:id="rId30"/>
    <p:sldId id="343" r:id="rId31"/>
    <p:sldId id="341" r:id="rId32"/>
    <p:sldId id="344" r:id="rId33"/>
    <p:sldId id="337" r:id="rId34"/>
    <p:sldId id="345" r:id="rId35"/>
    <p:sldId id="346" r:id="rId36"/>
    <p:sldId id="347" r:id="rId37"/>
    <p:sldId id="293" r:id="rId38"/>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3F6F"/>
    <a:srgbClr val="00ACB6"/>
    <a:srgbClr val="013D61"/>
    <a:srgbClr val="F3703A"/>
    <a:srgbClr val="515083"/>
    <a:srgbClr val="2F305C"/>
    <a:srgbClr val="3C4798"/>
    <a:srgbClr val="E68637"/>
    <a:srgbClr val="F6A287"/>
    <a:srgbClr val="E98B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39" autoAdjust="0"/>
  </p:normalViewPr>
  <p:slideViewPr>
    <p:cSldViewPr snapToGrid="0">
      <p:cViewPr varScale="1">
        <p:scale>
          <a:sx n="66" d="100"/>
          <a:sy n="66" d="100"/>
        </p:scale>
        <p:origin x="632" y="56"/>
      </p:cViewPr>
      <p:guideLst/>
    </p:cSldViewPr>
  </p:slideViewPr>
  <p:notesTextViewPr>
    <p:cViewPr>
      <p:scale>
        <a:sx n="1" d="1"/>
        <a:sy n="1" d="1"/>
      </p:scale>
      <p:origin x="0" y="0"/>
    </p:cViewPr>
  </p:notesTextViewPr>
  <p:notesViewPr>
    <p:cSldViewPr snapToGrid="0">
      <p:cViewPr varScale="1">
        <p:scale>
          <a:sx n="89" d="100"/>
          <a:sy n="89" d="100"/>
        </p:scale>
        <p:origin x="3798"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623AA0E9-8CD0-4A6E-A65E-A06028B83FE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dirty="0"/>
          </a:p>
        </p:txBody>
      </p:sp>
      <p:sp>
        <p:nvSpPr>
          <p:cNvPr id="3" name="Segnaposto data 2">
            <a:extLst>
              <a:ext uri="{FF2B5EF4-FFF2-40B4-BE49-F238E27FC236}">
                <a16:creationId xmlns:a16="http://schemas.microsoft.com/office/drawing/2014/main" id="{D5E2408B-C9AB-4665-AC99-B057BD0A43D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36FC0A7B-6666-4F41-AD03-C74B76B10001}" type="datetime1">
              <a:rPr lang="it-IT" smtClean="0"/>
              <a:t>06/05/2025</a:t>
            </a:fld>
            <a:endParaRPr lang="it-IT" dirty="0"/>
          </a:p>
        </p:txBody>
      </p:sp>
      <p:sp>
        <p:nvSpPr>
          <p:cNvPr id="4" name="Segnaposto piè di pagina 3">
            <a:extLst>
              <a:ext uri="{FF2B5EF4-FFF2-40B4-BE49-F238E27FC236}">
                <a16:creationId xmlns:a16="http://schemas.microsoft.com/office/drawing/2014/main" id="{8CD1B215-531B-4869-BD98-BD3B1390B1C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dirty="0"/>
          </a:p>
        </p:txBody>
      </p:sp>
      <p:sp>
        <p:nvSpPr>
          <p:cNvPr id="5" name="Segnaposto numero diapositiva 4">
            <a:extLst>
              <a:ext uri="{FF2B5EF4-FFF2-40B4-BE49-F238E27FC236}">
                <a16:creationId xmlns:a16="http://schemas.microsoft.com/office/drawing/2014/main" id="{60B53F21-4D67-455D-8074-E9E6EC26FA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952858E0-3D38-47B7-97D4-4FE08D90D359}" type="slidenum">
              <a:rPr lang="it-IT" smtClean="0"/>
              <a:t>‹N›</a:t>
            </a:fld>
            <a:endParaRPr lang="it-IT" dirty="0"/>
          </a:p>
        </p:txBody>
      </p:sp>
    </p:spTree>
    <p:extLst>
      <p:ext uri="{BB962C8B-B14F-4D97-AF65-F5344CB8AC3E}">
        <p14:creationId xmlns:p14="http://schemas.microsoft.com/office/powerpoint/2010/main" val="28214433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dirty="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0E367B-2E0B-461C-8280-86016408BD7C}" type="datetime1">
              <a:rPr lang="it-IT" smtClean="0"/>
              <a:pPr/>
              <a:t>06/05/2025</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dirty="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dirty="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284ECAD9-32EE-4091-BDA5-6BD15ACC5E58}" type="slidenum">
              <a:rPr lang="it-IT" noProof="0" smtClean="0"/>
              <a:t>‹N›</a:t>
            </a:fld>
            <a:endParaRPr lang="it-IT" noProof="0" dirty="0"/>
          </a:p>
        </p:txBody>
      </p:sp>
    </p:spTree>
    <p:extLst>
      <p:ext uri="{BB962C8B-B14F-4D97-AF65-F5344CB8AC3E}">
        <p14:creationId xmlns:p14="http://schemas.microsoft.com/office/powerpoint/2010/main" val="1106618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titolo">
    <p:spTree>
      <p:nvGrpSpPr>
        <p:cNvPr id="1" name=""/>
        <p:cNvGrpSpPr/>
        <p:nvPr/>
      </p:nvGrpSpPr>
      <p:grpSpPr>
        <a:xfrm>
          <a:off x="0" y="0"/>
          <a:ext cx="0" cy="0"/>
          <a:chOff x="0" y="0"/>
          <a:chExt cx="0" cy="0"/>
        </a:xfrm>
      </p:grpSpPr>
      <p:sp>
        <p:nvSpPr>
          <p:cNvPr id="11" name="Segnaposto immagine 9">
            <a:extLst>
              <a:ext uri="{FF2B5EF4-FFF2-40B4-BE49-F238E27FC236}">
                <a16:creationId xmlns:a16="http://schemas.microsoft.com/office/drawing/2014/main" id="{D1D313A2-A4D4-40DF-A0C2-C29F64168525}"/>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54DB44FF-F9B4-4E5D-9888-DD07079D4562}" type="datetime1">
              <a:rPr lang="it-IT" noProof="0" smtClean="0"/>
              <a:t>06/05/2025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3" name="Sottotitolo 2"/>
          <p:cNvSpPr>
            <a:spLocks noGrp="1"/>
          </p:cNvSpPr>
          <p:nvPr>
            <p:ph type="subTitle" idx="1"/>
          </p:nvPr>
        </p:nvSpPr>
        <p:spPr>
          <a:xfrm>
            <a:off x="1212850" y="4508500"/>
            <a:ext cx="5118100" cy="1279652"/>
          </a:xfrm>
        </p:spPr>
        <p:txBody>
          <a:bodyPr lIns="91440" rIns="91440" rtlCol="0">
            <a:normAutofit/>
          </a:bodyPr>
          <a:lstStyle>
            <a:lvl1pPr marL="0" indent="0" algn="l">
              <a:buNone/>
              <a:defRPr sz="2400" cap="all" spc="200" baseline="0">
                <a:solidFill>
                  <a:schemeClr val="bg1"/>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a:t>Fare clic per modificare lo stile del sottotitolo dello schema</a:t>
            </a:r>
            <a:endParaRPr lang="it-IT" noProof="0" dirty="0"/>
          </a:p>
        </p:txBody>
      </p:sp>
      <p:sp>
        <p:nvSpPr>
          <p:cNvPr id="2" name="Titolo 1"/>
          <p:cNvSpPr>
            <a:spLocks noGrp="1"/>
          </p:cNvSpPr>
          <p:nvPr>
            <p:ph type="ctrTitle"/>
          </p:nvPr>
        </p:nvSpPr>
        <p:spPr>
          <a:xfrm>
            <a:off x="1212850" y="2057400"/>
            <a:ext cx="5118100" cy="1929066"/>
          </a:xfrm>
        </p:spPr>
        <p:txBody>
          <a:bodyPr rtlCol="0" anchor="b">
            <a:noAutofit/>
          </a:bodyPr>
          <a:lstStyle>
            <a:lvl1pPr algn="l">
              <a:lnSpc>
                <a:spcPct val="90000"/>
              </a:lnSpc>
              <a:defRPr sz="5400" b="1" spc="-50" baseline="0">
                <a:solidFill>
                  <a:schemeClr val="bg1"/>
                </a:solidFill>
                <a:latin typeface="+mn-lt"/>
              </a:defRPr>
            </a:lvl1pPr>
          </a:lstStyle>
          <a:p>
            <a:pPr rtl="0"/>
            <a:r>
              <a:rPr lang="it-IT" noProof="0"/>
              <a:t>Fare clic per modificare lo stile del titolo dello schema</a:t>
            </a:r>
            <a:endParaRPr lang="it-IT" noProof="0" dirty="0"/>
          </a:p>
        </p:txBody>
      </p:sp>
    </p:spTree>
    <p:extLst>
      <p:ext uri="{BB962C8B-B14F-4D97-AF65-F5344CB8AC3E}">
        <p14:creationId xmlns:p14="http://schemas.microsoft.com/office/powerpoint/2010/main" val="672700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786383"/>
            <a:ext cx="3068833" cy="2093975"/>
          </a:xfrm>
        </p:spPr>
        <p:txBody>
          <a:bodyPr rtlCol="0" anchor="b">
            <a:normAutofit/>
          </a:bodyPr>
          <a:lstStyle>
            <a:lvl1pPr>
              <a:lnSpc>
                <a:spcPct val="90000"/>
              </a:lnSpc>
              <a:defRPr sz="3600" b="0">
                <a:solidFill>
                  <a:srgbClr val="FFFFFF"/>
                </a:solidFill>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458984" y="812800"/>
            <a:ext cx="5713841" cy="4868609"/>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testo 3"/>
          <p:cNvSpPr>
            <a:spLocks noGrp="1"/>
          </p:cNvSpPr>
          <p:nvPr>
            <p:ph type="body" sz="half" idx="2" hasCustomPrompt="1"/>
          </p:nvPr>
        </p:nvSpPr>
        <p:spPr>
          <a:xfrm>
            <a:off x="1092200" y="3043050"/>
            <a:ext cx="3068832" cy="2638359"/>
          </a:xfrm>
        </p:spPr>
        <p:txBody>
          <a:bodyPr lIns="91440" rIns="91440" rtlCol="0">
            <a:normAutofit/>
          </a:bodyPr>
          <a:lstStyle>
            <a:lvl1pPr marL="0" indent="0" rtl="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dirty="0"/>
              <a:t>Fare clic per modificare gli stili del testo dello schema</a:t>
            </a:r>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139700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624142"/>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251FC1-1A75-47DA-9A6E-B43CF6E86A62}" type="datetime1">
              <a:rPr lang="it-IT" noProof="0" smtClean="0"/>
              <a:t>06/05/2025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cxnSp>
        <p:nvCxnSpPr>
          <p:cNvPr id="15" name="Connecteur droit 19">
            <a:extLst>
              <a:ext uri="{FF2B5EF4-FFF2-40B4-BE49-F238E27FC236}">
                <a16:creationId xmlns:a16="http://schemas.microsoft.com/office/drawing/2014/main" id="{D84C14C5-D99C-45CD-8001-AC745F4FB49B}"/>
              </a:ext>
            </a:extLst>
          </p:cNvPr>
          <p:cNvCxnSpPr>
            <a:cxnSpLocks/>
          </p:cNvCxnSpPr>
          <p:nvPr userDrawn="1"/>
        </p:nvCxnSpPr>
        <p:spPr>
          <a:xfrm flipH="1">
            <a:off x="1092200" y="6446838"/>
            <a:ext cx="1643438" cy="0"/>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6" name="Connecteur droit 19">
            <a:extLst>
              <a:ext uri="{FF2B5EF4-FFF2-40B4-BE49-F238E27FC236}">
                <a16:creationId xmlns:a16="http://schemas.microsoft.com/office/drawing/2014/main" id="{019842DD-D0AB-4E35-9AB2-7DBB6E266120}"/>
              </a:ext>
            </a:extLst>
          </p:cNvPr>
          <p:cNvCxnSpPr>
            <a:cxnSpLocks/>
          </p:cNvCxnSpPr>
          <p:nvPr userDrawn="1"/>
        </p:nvCxnSpPr>
        <p:spPr>
          <a:xfrm flipH="1">
            <a:off x="8420100" y="6429376"/>
            <a:ext cx="1000462" cy="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7" name="Connecteur droit 19">
            <a:extLst>
              <a:ext uri="{FF2B5EF4-FFF2-40B4-BE49-F238E27FC236}">
                <a16:creationId xmlns:a16="http://schemas.microsoft.com/office/drawing/2014/main" id="{832851A7-B301-4616-9843-9A0D06646DFD}"/>
              </a:ext>
            </a:extLst>
          </p:cNvPr>
          <p:cNvCxnSpPr>
            <a:cxnSpLocks/>
          </p:cNvCxnSpPr>
          <p:nvPr userDrawn="1"/>
        </p:nvCxnSpPr>
        <p:spPr>
          <a:xfrm flipH="1" flipV="1">
            <a:off x="10765675" y="6446838"/>
            <a:ext cx="407258" cy="635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sp>
        <p:nvSpPr>
          <p:cNvPr id="5" name="Segnaposto piè di pagina 2">
            <a:extLst>
              <a:ext uri="{FF2B5EF4-FFF2-40B4-BE49-F238E27FC236}">
                <a16:creationId xmlns:a16="http://schemas.microsoft.com/office/drawing/2014/main" id="{82E39F50-459D-C3E1-C6CC-EA208D50E4FE}"/>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28892083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_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B74319CE-E5CF-4FF9-86AE-7437B4FD3174}" type="datetime1">
              <a:rPr lang="it-IT" noProof="0" smtClean="0"/>
              <a:t>06/05/2025</a:t>
            </a:fld>
            <a:endParaRPr lang="it-IT" noProof="0" dirty="0"/>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4" name="Segnaposto piè di pagina 2">
            <a:extLst>
              <a:ext uri="{FF2B5EF4-FFF2-40B4-BE49-F238E27FC236}">
                <a16:creationId xmlns:a16="http://schemas.microsoft.com/office/drawing/2014/main" id="{DC7E41FD-853D-F717-1775-E30235610CE8}"/>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2650827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1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9" name="Rettangolo 8">
            <a:extLst>
              <a:ext uri="{FF2B5EF4-FFF2-40B4-BE49-F238E27FC236}">
                <a16:creationId xmlns:a16="http://schemas.microsoft.com/office/drawing/2014/main" id="{4DC51BA7-A5A7-4A7F-A707-DBBDEA7705F3}"/>
              </a:ext>
            </a:extLst>
          </p:cNvPr>
          <p:cNvSpPr/>
          <p:nvPr userDrawn="1"/>
        </p:nvSpPr>
        <p:spPr>
          <a:xfrm>
            <a:off x="0" y="2003424"/>
            <a:ext cx="1036320" cy="185737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1" name="Rettangolo 10">
            <a:extLst>
              <a:ext uri="{FF2B5EF4-FFF2-40B4-BE49-F238E27FC236}">
                <a16:creationId xmlns:a16="http://schemas.microsoft.com/office/drawing/2014/main" id="{D23174BA-29D0-4C1A-95C9-5A86FD25E47A}"/>
              </a:ext>
            </a:extLst>
          </p:cNvPr>
          <p:cNvSpPr/>
          <p:nvPr userDrawn="1"/>
        </p:nvSpPr>
        <p:spPr>
          <a:xfrm>
            <a:off x="5458983" y="377398"/>
            <a:ext cx="571384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82620384-FC06-4245-8A4E-BD9C5C3038C1}" type="datetime1">
              <a:rPr lang="it-IT" noProof="0" smtClean="0"/>
              <a:t>06/05/2025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5" name="Rettangolo 4">
            <a:extLst>
              <a:ext uri="{FF2B5EF4-FFF2-40B4-BE49-F238E27FC236}">
                <a16:creationId xmlns:a16="http://schemas.microsoft.com/office/drawing/2014/main" id="{6BC7DA98-7B92-4F45-80F8-1AEF72A601CF}"/>
              </a:ext>
            </a:extLst>
          </p:cNvPr>
          <p:cNvSpPr/>
          <p:nvPr userDrawn="1"/>
        </p:nvSpPr>
        <p:spPr>
          <a:xfrm>
            <a:off x="1078230" y="2003423"/>
            <a:ext cx="3576082" cy="1857378"/>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2" name="Titolo 1"/>
          <p:cNvSpPr>
            <a:spLocks noGrp="1"/>
          </p:cNvSpPr>
          <p:nvPr>
            <p:ph type="title"/>
          </p:nvPr>
        </p:nvSpPr>
        <p:spPr>
          <a:xfrm>
            <a:off x="1092200" y="1885125"/>
            <a:ext cx="3314700" cy="2093975"/>
          </a:xfrm>
        </p:spPr>
        <p:txBody>
          <a:bodyPr rtlCol="0" anchor="ctr">
            <a:normAutofit/>
          </a:bodyPr>
          <a:lstStyle>
            <a:lvl1pPr>
              <a:lnSpc>
                <a:spcPct val="90000"/>
              </a:lnSpc>
              <a:defRPr sz="4400" b="1">
                <a:solidFill>
                  <a:srgbClr val="FFFFFF"/>
                </a:solidFill>
                <a:latin typeface="+mn-lt"/>
              </a:defRPr>
            </a:lvl1pPr>
          </a:lstStyle>
          <a:p>
            <a:pPr rtl="0"/>
            <a:r>
              <a:rPr lang="it-IT" noProof="0"/>
              <a:t>Fare clic per modificare lo stile del titolo dello schema</a:t>
            </a:r>
            <a:endParaRPr lang="it-IT" noProof="0" dirty="0"/>
          </a:p>
        </p:txBody>
      </p:sp>
      <p:sp>
        <p:nvSpPr>
          <p:cNvPr id="18" name="Rettangolo 17">
            <a:extLst>
              <a:ext uri="{FF2B5EF4-FFF2-40B4-BE49-F238E27FC236}">
                <a16:creationId xmlns:a16="http://schemas.microsoft.com/office/drawing/2014/main" id="{DF96815B-4256-4CE0-9FCF-3A2967CF5792}"/>
              </a:ext>
            </a:extLst>
          </p:cNvPr>
          <p:cNvSpPr/>
          <p:nvPr userDrawn="1"/>
        </p:nvSpPr>
        <p:spPr>
          <a:xfrm>
            <a:off x="1092200" y="993775"/>
            <a:ext cx="1036320" cy="936626"/>
          </a:xfrm>
          <a:prstGeom prst="rect">
            <a:avLst/>
          </a:prstGeom>
          <a:solidFill>
            <a:schemeClr val="tx2">
              <a:lumMod val="20000"/>
              <a:lumOff val="80000"/>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piè di pagina 2">
            <a:extLst>
              <a:ext uri="{FF2B5EF4-FFF2-40B4-BE49-F238E27FC236}">
                <a16:creationId xmlns:a16="http://schemas.microsoft.com/office/drawing/2014/main" id="{DB5FC7EB-9809-9909-8D31-7667D27CFE29}"/>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118128292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2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bg1"/>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3" name="Segnaposto contenuto 2"/>
          <p:cNvSpPr>
            <a:spLocks noGrp="1"/>
          </p:cNvSpPr>
          <p:nvPr>
            <p:ph idx="1"/>
          </p:nvPr>
        </p:nvSpPr>
        <p:spPr>
          <a:xfrm>
            <a:off x="5458984" y="497808"/>
            <a:ext cx="5713841" cy="4868609"/>
          </a:xfrm>
        </p:spPr>
        <p:txBody>
          <a:bodyPr rtlCol="0" anchor="ct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0997CAA8-247F-493B-9041-1EB41C0713A1}" type="datetime1">
              <a:rPr lang="it-IT" noProof="0" smtClean="0"/>
              <a:t>06/05/2025</a:t>
            </a:fld>
            <a:endParaRPr lang="it-IT" noProof="0" dirty="0"/>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4" name="Segnaposto piè di pagina 2">
            <a:extLst>
              <a:ext uri="{FF2B5EF4-FFF2-40B4-BE49-F238E27FC236}">
                <a16:creationId xmlns:a16="http://schemas.microsoft.com/office/drawing/2014/main" id="{F1E388EF-366D-885A-CF06-6BEFE9E1E7F6}"/>
              </a:ext>
            </a:extLst>
          </p:cNvPr>
          <p:cNvSpPr txBox="1">
            <a:spLocks/>
          </p:cNvSpPr>
          <p:nvPr userDrawn="1"/>
        </p:nvSpPr>
        <p:spPr>
          <a:xfrm>
            <a:off x="216130" y="6446838"/>
            <a:ext cx="4846321" cy="365125"/>
          </a:xfrm>
          <a:prstGeom prst="rect">
            <a:avLst/>
          </a:prstGeom>
        </p:spPr>
        <p:txBody>
          <a:bodyPr vert="horz" lIns="91440" tIns="45720" rIns="91440" bIns="45720" rtlCol="0" anchor="ctr"/>
          <a:lstStyle>
            <a:defPPr rtl="0">
              <a:defRPr lang="it-it"/>
            </a:defPPr>
            <a:lvl1pPr marL="0" algn="l" defTabSz="914400" rtl="0" eaLnBrk="1" latinLnBrk="0" hangingPunct="1">
              <a:defRPr sz="900" kern="1200" cap="all" baseline="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a:t>Direttori del Corso – M. De Luca – M.A. Zappa</a:t>
            </a:r>
            <a:endParaRPr lang="it-IT" dirty="0"/>
          </a:p>
        </p:txBody>
      </p:sp>
    </p:spTree>
    <p:extLst>
      <p:ext uri="{BB962C8B-B14F-4D97-AF65-F5344CB8AC3E}">
        <p14:creationId xmlns:p14="http://schemas.microsoft.com/office/powerpoint/2010/main" val="39543055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6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4984722" y="548355"/>
            <a:ext cx="6054846" cy="634336"/>
          </a:xfrm>
        </p:spPr>
        <p:txBody>
          <a:bodyPr rtlCol="0" anchor="ctr">
            <a:noAutofit/>
          </a:bodyPr>
          <a:lstStyle>
            <a:lvl1pPr>
              <a:lnSpc>
                <a:spcPct val="90000"/>
              </a:lnSpc>
              <a:defRPr sz="36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5100833" y="1611313"/>
            <a:ext cx="6072099" cy="3755104"/>
          </a:xfrm>
        </p:spPr>
        <p:txBody>
          <a:bodyPr rtlCol="0" anchor="t">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ADCFC264-2C41-457A-9103-DFF5BC066DDD}" type="datetime1">
              <a:rPr lang="it-IT" noProof="0" smtClean="0"/>
              <a:t>06/05/2025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4654296" cy="5864225"/>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Tree>
    <p:extLst>
      <p:ext uri="{BB962C8B-B14F-4D97-AF65-F5344CB8AC3E}">
        <p14:creationId xmlns:p14="http://schemas.microsoft.com/office/powerpoint/2010/main" val="17510465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7_Contenuto con didascalia">
    <p:spTree>
      <p:nvGrpSpPr>
        <p:cNvPr id="1" name=""/>
        <p:cNvGrpSpPr/>
        <p:nvPr/>
      </p:nvGrpSpPr>
      <p:grpSpPr>
        <a:xfrm>
          <a:off x="0" y="0"/>
          <a:ext cx="0" cy="0"/>
          <a:chOff x="0" y="0"/>
          <a:chExt cx="0" cy="0"/>
        </a:xfrm>
      </p:grpSpPr>
      <p:sp>
        <p:nvSpPr>
          <p:cNvPr id="18" name="Segnaposto immagine 9">
            <a:extLst>
              <a:ext uri="{FF2B5EF4-FFF2-40B4-BE49-F238E27FC236}">
                <a16:creationId xmlns:a16="http://schemas.microsoft.com/office/drawing/2014/main" id="{4F173117-1383-4956-B947-1EA7A51D0D4A}"/>
              </a:ext>
            </a:extLst>
          </p:cNvPr>
          <p:cNvSpPr>
            <a:spLocks noGrp="1"/>
          </p:cNvSpPr>
          <p:nvPr>
            <p:ph type="pic" sz="quarter" idx="13"/>
          </p:nvPr>
        </p:nvSpPr>
        <p:spPr>
          <a:xfrm>
            <a:off x="0" y="0"/>
            <a:ext cx="12192000" cy="3541486"/>
          </a:xfrm>
        </p:spPr>
        <p:txBody>
          <a:bodyPr rtlCol="0"/>
          <a:lstStyle>
            <a:lvl1pPr>
              <a:defRPr>
                <a:solidFill>
                  <a:schemeClr val="tx1">
                    <a:lumMod val="75000"/>
                    <a:lumOff val="25000"/>
                  </a:schemeClr>
                </a:solidFill>
              </a:defRPr>
            </a:lvl1pPr>
          </a:lstStyle>
          <a:p>
            <a:pPr rtl="0"/>
            <a:r>
              <a:rPr lang="it-IT" noProof="0"/>
              <a:t>Fare clic sull'icona per inserire un'immagine</a:t>
            </a:r>
            <a:endParaRPr lang="it-IT" noProof="0" dirty="0"/>
          </a:p>
        </p:txBody>
      </p:sp>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Titolo 1"/>
          <p:cNvSpPr>
            <a:spLocks noGrp="1"/>
          </p:cNvSpPr>
          <p:nvPr>
            <p:ph type="title"/>
          </p:nvPr>
        </p:nvSpPr>
        <p:spPr>
          <a:xfrm>
            <a:off x="3068577" y="880375"/>
            <a:ext cx="6054846" cy="634336"/>
          </a:xfrm>
        </p:spPr>
        <p:txBody>
          <a:bodyPr rtlCol="0" anchor="ctr">
            <a:noAutofit/>
          </a:bodyPr>
          <a:lstStyle>
            <a:lvl1pPr algn="ctr">
              <a:lnSpc>
                <a:spcPct val="90000"/>
              </a:lnSpc>
              <a:defRPr sz="3600" b="1" i="0">
                <a:solidFill>
                  <a:schemeClr val="tx1">
                    <a:lumMod val="75000"/>
                    <a:lumOff val="25000"/>
                  </a:schemeClr>
                </a:solidFill>
                <a:latin typeface="+mn-lt"/>
              </a:defRPr>
            </a:lvl1pPr>
          </a:lstStyle>
          <a:p>
            <a:pPr rtl="0"/>
            <a:r>
              <a:rPr lang="it-IT" noProof="0"/>
              <a:t>Fare clic per modificare lo stile del titolo dello schema</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BFACEB1B-38C0-4995-A1E2-7B5FD48CA44A}" type="datetime1">
              <a:rPr lang="it-IT" noProof="0" smtClean="0"/>
              <a:t>06/05/2025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9" name="Rettangolo 18">
            <a:extLst>
              <a:ext uri="{FF2B5EF4-FFF2-40B4-BE49-F238E27FC236}">
                <a16:creationId xmlns:a16="http://schemas.microsoft.com/office/drawing/2014/main" id="{AF446475-024F-4C71-99D3-501468ACAD11}"/>
              </a:ext>
            </a:extLst>
          </p:cNvPr>
          <p:cNvSpPr/>
          <p:nvPr userDrawn="1"/>
        </p:nvSpPr>
        <p:spPr>
          <a:xfrm>
            <a:off x="5577840" y="0"/>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767602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p:nvSpPr>
        <p:spPr>
          <a:xfrm>
            <a:off x="16" y="0"/>
            <a:ext cx="4654296" cy="5864225"/>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473373" y="943430"/>
            <a:ext cx="4699452"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FDD649FC-C7F2-4966-B125-333FD0271E55}" type="datetime1">
              <a:rPr lang="it-IT" noProof="0" smtClean="0"/>
              <a:t>06/05/2025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20" name="Rettangolo 19">
            <a:extLst>
              <a:ext uri="{FF2B5EF4-FFF2-40B4-BE49-F238E27FC236}">
                <a16:creationId xmlns:a16="http://schemas.microsoft.com/office/drawing/2014/main" id="{EF73BF96-A07C-4AAA-A37F-65151BD22A70}"/>
              </a:ext>
            </a:extLst>
          </p:cNvPr>
          <p:cNvSpPr/>
          <p:nvPr userDrawn="1"/>
        </p:nvSpPr>
        <p:spPr>
          <a:xfrm>
            <a:off x="4370251" y="2322780"/>
            <a:ext cx="1348378" cy="1218664"/>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40127715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4_Contenuto con didascalia">
    <p:spTree>
      <p:nvGrpSpPr>
        <p:cNvPr id="1" name=""/>
        <p:cNvGrpSpPr/>
        <p:nvPr/>
      </p:nvGrpSpPr>
      <p:grpSpPr>
        <a:xfrm>
          <a:off x="0" y="0"/>
          <a:ext cx="0" cy="0"/>
          <a:chOff x="0" y="0"/>
          <a:chExt cx="0" cy="0"/>
        </a:xfrm>
      </p:grpSpPr>
      <p:sp>
        <p:nvSpPr>
          <p:cNvPr id="10" name="Parallelogramma 14">
            <a:extLst>
              <a:ext uri="{FF2B5EF4-FFF2-40B4-BE49-F238E27FC236}">
                <a16:creationId xmlns:a16="http://schemas.microsoft.com/office/drawing/2014/main" id="{BA60C70F-7EE5-4927-B922-88B1C47FADB9}"/>
              </a:ext>
            </a:extLst>
          </p:cNvPr>
          <p:cNvSpPr/>
          <p:nvPr userDrawn="1"/>
        </p:nvSpPr>
        <p:spPr>
          <a:xfrm>
            <a:off x="74485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4" name="Rettangolo 3">
            <a:extLst>
              <a:ext uri="{FF2B5EF4-FFF2-40B4-BE49-F238E27FC236}">
                <a16:creationId xmlns:a16="http://schemas.microsoft.com/office/drawing/2014/main" id="{648F6D61-9E88-4632-A0A8-CB2E0CC5DEAF}"/>
              </a:ext>
            </a:extLst>
          </p:cNvPr>
          <p:cNvSpPr/>
          <p:nvPr userDrawn="1"/>
        </p:nvSpPr>
        <p:spPr>
          <a:xfrm>
            <a:off x="4654312" y="507333"/>
            <a:ext cx="7537688" cy="484955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16D90D66-BCB9-4229-A829-628874352AC0}"/>
              </a:ext>
            </a:extLst>
          </p:cNvPr>
          <p:cNvSpPr/>
          <p:nvPr userDrawn="1"/>
        </p:nvSpPr>
        <p:spPr>
          <a:xfrm>
            <a:off x="16" y="0"/>
            <a:ext cx="4654296" cy="5864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olo 1"/>
          <p:cNvSpPr>
            <a:spLocks noGrp="1"/>
          </p:cNvSpPr>
          <p:nvPr>
            <p:ph type="title"/>
          </p:nvPr>
        </p:nvSpPr>
        <p:spPr>
          <a:xfrm>
            <a:off x="1092200" y="1885125"/>
            <a:ext cx="3068833" cy="2093975"/>
          </a:xfrm>
        </p:spPr>
        <p:txBody>
          <a:bodyPr rtlCol="0" anchor="ctr">
            <a:normAutofit/>
          </a:bodyPr>
          <a:lstStyle>
            <a:lvl1pPr>
              <a:lnSpc>
                <a:spcPct val="90000"/>
              </a:lnSpc>
              <a:defRPr sz="4400" b="1" i="0">
                <a:solidFill>
                  <a:srgbClr val="FFFFFF"/>
                </a:solidFill>
                <a:latin typeface="+mn-lt"/>
              </a:defRPr>
            </a:lvl1pPr>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a:xfrm>
            <a:off x="6518529" y="943430"/>
            <a:ext cx="4654296" cy="3977366"/>
          </a:xfrm>
        </p:spPr>
        <p:txBody>
          <a:bodyPr rtlCol="0" anchor="ctr">
            <a:normAutofit/>
          </a:bodyPr>
          <a:lstStyle>
            <a:lvl1pPr>
              <a:defRPr sz="2400"/>
            </a:lvl1pPr>
            <a:lvl2pPr>
              <a:defRPr sz="2000"/>
            </a:lvl2pPr>
            <a:lvl3pPr>
              <a:defRPr sz="1600"/>
            </a:lvl3pPr>
            <a:lvl4pPr>
              <a:defRPr sz="1600"/>
            </a:lvl4pPr>
            <a:lvl5pPr>
              <a:defRPr sz="1600"/>
            </a:lvl5pPr>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12" name="Segnaposto data 1">
            <a:extLst>
              <a:ext uri="{FF2B5EF4-FFF2-40B4-BE49-F238E27FC236}">
                <a16:creationId xmlns:a16="http://schemas.microsoft.com/office/drawing/2014/main" id="{F417C55D-4AE8-427B-A32E-9F54E007E686}"/>
              </a:ext>
            </a:extLst>
          </p:cNvPr>
          <p:cNvSpPr>
            <a:spLocks noGrp="1"/>
          </p:cNvSpPr>
          <p:nvPr>
            <p:ph type="dt" sz="half" idx="10"/>
          </p:nvPr>
        </p:nvSpPr>
        <p:spPr>
          <a:xfrm>
            <a:off x="6834126" y="6446838"/>
            <a:ext cx="2584850" cy="365125"/>
          </a:xfrm>
        </p:spPr>
        <p:txBody>
          <a:bodyPr rtlCol="0"/>
          <a:lstStyle>
            <a:lvl1pPr>
              <a:defRPr>
                <a:solidFill>
                  <a:schemeClr val="tx1">
                    <a:lumMod val="75000"/>
                    <a:lumOff val="25000"/>
                  </a:schemeClr>
                </a:solidFill>
              </a:defRPr>
            </a:lvl1pPr>
          </a:lstStyle>
          <a:p>
            <a:pPr rtl="0"/>
            <a:fld id="{5350E5C9-4822-4828-86B2-BB987B39863B}" type="datetime1">
              <a:rPr lang="it-IT" noProof="0" smtClean="0"/>
              <a:t>06/05/2025</a:t>
            </a:fld>
            <a:endParaRPr lang="it-IT" noProof="0" dirty="0"/>
          </a:p>
        </p:txBody>
      </p:sp>
      <p:sp>
        <p:nvSpPr>
          <p:cNvPr id="13" name="Segnaposto piè di pagina 2">
            <a:extLst>
              <a:ext uri="{FF2B5EF4-FFF2-40B4-BE49-F238E27FC236}">
                <a16:creationId xmlns:a16="http://schemas.microsoft.com/office/drawing/2014/main" id="{8C05871B-E916-40A4-B5E3-65C15F5A4D2A}"/>
              </a:ext>
            </a:extLst>
          </p:cNvPr>
          <p:cNvSpPr>
            <a:spLocks noGrp="1"/>
          </p:cNvSpPr>
          <p:nvPr>
            <p:ph type="ftr" sz="quarter" idx="11"/>
          </p:nvPr>
        </p:nvSpPr>
        <p:spPr>
          <a:xfrm>
            <a:off x="1097279" y="6446838"/>
            <a:ext cx="4846321" cy="365125"/>
          </a:xfrm>
        </p:spPr>
        <p:txBody>
          <a:bodyPr rtlCol="0"/>
          <a:lstStyle>
            <a:lvl1pPr>
              <a:defRPr>
                <a:solidFill>
                  <a:schemeClr val="tx1">
                    <a:lumMod val="75000"/>
                    <a:lumOff val="25000"/>
                  </a:schemeClr>
                </a:solidFill>
              </a:defRPr>
            </a:lvl1pPr>
          </a:lstStyle>
          <a:p>
            <a:pPr rtl="0"/>
            <a:r>
              <a:rPr lang="it-IT" noProof="0" dirty="0"/>
              <a:t>Piè di pagina</a:t>
            </a:r>
          </a:p>
        </p:txBody>
      </p:sp>
      <p:sp>
        <p:nvSpPr>
          <p:cNvPr id="14" name="Segnaposto numero diapositiva 3">
            <a:extLst>
              <a:ext uri="{FF2B5EF4-FFF2-40B4-BE49-F238E27FC236}">
                <a16:creationId xmlns:a16="http://schemas.microsoft.com/office/drawing/2014/main" id="{B45E789F-2E61-4EC0-8973-681625FE518F}"/>
              </a:ext>
            </a:extLst>
          </p:cNvPr>
          <p:cNvSpPr>
            <a:spLocks noGrp="1"/>
          </p:cNvSpPr>
          <p:nvPr>
            <p:ph type="sldNum" sz="quarter" idx="12"/>
          </p:nvPr>
        </p:nvSpPr>
        <p:spPr>
          <a:xfrm>
            <a:off x="10375670" y="6446838"/>
            <a:ext cx="780010" cy="365125"/>
          </a:xfrm>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8" name="Rettangolo 17">
            <a:extLst>
              <a:ext uri="{FF2B5EF4-FFF2-40B4-BE49-F238E27FC236}">
                <a16:creationId xmlns:a16="http://schemas.microsoft.com/office/drawing/2014/main" id="{6127F28F-6C7B-471B-9839-EF88426C1976}"/>
              </a:ext>
            </a:extLst>
          </p:cNvPr>
          <p:cNvSpPr/>
          <p:nvPr userDrawn="1"/>
        </p:nvSpPr>
        <p:spPr>
          <a:xfrm>
            <a:off x="4370251" y="2322780"/>
            <a:ext cx="1348378" cy="1218664"/>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498616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8" name="Rettangolo 7">
            <a:extLst>
              <a:ext uri="{FF2B5EF4-FFF2-40B4-BE49-F238E27FC236}">
                <a16:creationId xmlns:a16="http://schemas.microsoft.com/office/drawing/2014/main" id="{DA134939-39C0-4522-A125-A13DFDA66490}"/>
              </a:ext>
            </a:extLst>
          </p:cNvPr>
          <p:cNvSpPr/>
          <p:nvPr/>
        </p:nvSpPr>
        <p:spPr>
          <a:xfrm>
            <a:off x="0" y="4578350"/>
            <a:ext cx="12188825" cy="2279650"/>
          </a:xfrm>
          <a:prstGeom prst="rect">
            <a:avLst/>
          </a:prstGeom>
          <a:solidFill>
            <a:srgbClr val="00377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Segnaposto immagine 2"/>
          <p:cNvSpPr>
            <a:spLocks noGrp="1" noChangeAspect="1"/>
          </p:cNvSpPr>
          <p:nvPr>
            <p:ph type="pic" idx="1"/>
          </p:nvPr>
        </p:nvSpPr>
        <p:spPr>
          <a:xfrm>
            <a:off x="15" y="0"/>
            <a:ext cx="12191985" cy="4578350"/>
          </a:xfrm>
          <a:solidFill>
            <a:schemeClr val="bg1"/>
          </a:solidFill>
        </p:spPr>
        <p:txBody>
          <a:bodyPr lIns="457200" tIns="457200" rtlCol="0" anchor="t">
            <a:normAutofit/>
          </a:bodyPr>
          <a:lstStyle>
            <a:lvl1pPr marL="0" indent="0">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it-IT" noProof="0"/>
              <a:t>Fare clic sull'icona per inserire un'immagine</a:t>
            </a:r>
            <a:endParaRPr lang="it-IT" noProof="0" dirty="0"/>
          </a:p>
        </p:txBody>
      </p:sp>
      <p:sp>
        <p:nvSpPr>
          <p:cNvPr id="2" name="Titolo 1"/>
          <p:cNvSpPr>
            <a:spLocks noGrp="1"/>
          </p:cNvSpPr>
          <p:nvPr>
            <p:ph type="title"/>
          </p:nvPr>
        </p:nvSpPr>
        <p:spPr>
          <a:xfrm>
            <a:off x="1097279" y="4799362"/>
            <a:ext cx="10113645" cy="743682"/>
          </a:xfrm>
        </p:spPr>
        <p:txBody>
          <a:bodyPr tIns="0" bIns="0" rtlCol="0" anchor="b">
            <a:noAutofit/>
          </a:bodyPr>
          <a:lstStyle>
            <a:lvl1pPr algn="ctr">
              <a:defRPr sz="4400" b="1">
                <a:solidFill>
                  <a:srgbClr val="FFFFFF"/>
                </a:solidFill>
              </a:defRPr>
            </a:lvl1pPr>
          </a:lstStyle>
          <a:p>
            <a:pPr rtl="0"/>
            <a:r>
              <a:rPr lang="it-IT" noProof="0"/>
              <a:t>Fare clic per modificare lo stile del titolo dello schema</a:t>
            </a:r>
            <a:endParaRPr lang="it-IT" noProof="0" dirty="0"/>
          </a:p>
        </p:txBody>
      </p:sp>
      <p:sp>
        <p:nvSpPr>
          <p:cNvPr id="4" name="Segnaposto testo 3"/>
          <p:cNvSpPr>
            <a:spLocks noGrp="1"/>
          </p:cNvSpPr>
          <p:nvPr>
            <p:ph type="body" sz="half" idx="2"/>
          </p:nvPr>
        </p:nvSpPr>
        <p:spPr>
          <a:xfrm>
            <a:off x="1097279" y="5715000"/>
            <a:ext cx="10113264" cy="609600"/>
          </a:xfrm>
        </p:spPr>
        <p:txBody>
          <a:bodyPr lIns="91440" tIns="0" rIns="91440" bIns="0" rtlCol="0">
            <a:normAutofit/>
          </a:bodyPr>
          <a:lstStyle>
            <a:lvl1pPr marL="0" indent="0">
              <a:spcBef>
                <a:spcPts val="0"/>
              </a:spcBef>
              <a:spcAft>
                <a:spcPts val="600"/>
              </a:spcAft>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it-IT" noProof="0"/>
              <a:t>Fare clic per modificare gli stili del testo dello schema</a:t>
            </a:r>
          </a:p>
        </p:txBody>
      </p:sp>
      <p:sp>
        <p:nvSpPr>
          <p:cNvPr id="5" name="Segnaposto data 4"/>
          <p:cNvSpPr>
            <a:spLocks noGrp="1"/>
          </p:cNvSpPr>
          <p:nvPr>
            <p:ph type="dt" sz="half" idx="10"/>
          </p:nvPr>
        </p:nvSpPr>
        <p:spPr/>
        <p:txBody>
          <a:bodyPr rtlCol="0"/>
          <a:lstStyle>
            <a:lvl1pPr>
              <a:defRPr>
                <a:solidFill>
                  <a:schemeClr val="bg1"/>
                </a:solidFill>
              </a:defRPr>
            </a:lvl1pPr>
          </a:lstStyle>
          <a:p>
            <a:pPr rtl="0"/>
            <a:fld id="{5A04164A-D1F3-464B-BA5A-A4C4D8F35ADB}" type="datetime1">
              <a:rPr lang="it-IT" noProof="0" smtClean="0"/>
              <a:t>06/05/2025</a:t>
            </a:fld>
            <a:endParaRPr lang="it-IT" noProof="0" dirty="0"/>
          </a:p>
        </p:txBody>
      </p:sp>
      <p:sp>
        <p:nvSpPr>
          <p:cNvPr id="6" name="Segnaposto piè di pagina 5"/>
          <p:cNvSpPr>
            <a:spLocks noGrp="1"/>
          </p:cNvSpPr>
          <p:nvPr>
            <p:ph type="ftr" sz="quarter" idx="11"/>
          </p:nvPr>
        </p:nvSpPr>
        <p:spPr>
          <a:xfrm>
            <a:off x="1097279" y="6446838"/>
            <a:ext cx="6818262" cy="365125"/>
          </a:xfrm>
        </p:spPr>
        <p:txBody>
          <a:bodyPr rtlCol="0"/>
          <a:lstStyle>
            <a:lvl1pPr>
              <a:defRPr>
                <a:solidFill>
                  <a:schemeClr val="bg1"/>
                </a:solidFill>
              </a:defRPr>
            </a:lvl1pPr>
          </a:lstStyle>
          <a:p>
            <a:pPr rtl="0"/>
            <a:r>
              <a:rPr lang="it-IT" noProof="0" dirty="0"/>
              <a:t>Piè di pagina</a:t>
            </a:r>
          </a:p>
        </p:txBody>
      </p:sp>
      <p:sp>
        <p:nvSpPr>
          <p:cNvPr id="7" name="Segnaposto numero diapositiva 6"/>
          <p:cNvSpPr>
            <a:spLocks noGrp="1"/>
          </p:cNvSpPr>
          <p:nvPr>
            <p:ph type="sldNum" sz="quarter" idx="12"/>
          </p:nvPr>
        </p:nvSpPr>
        <p:spPr/>
        <p:txBody>
          <a:bodyPr rtlCol="0"/>
          <a:lstStyle>
            <a:lvl1pPr>
              <a:defRPr>
                <a:solidFill>
                  <a:schemeClr val="bg1"/>
                </a:solidFill>
              </a:defRPr>
            </a:lvl1pPr>
          </a:lstStyle>
          <a:p>
            <a:pPr rtl="0"/>
            <a:fld id="{3A98EE3D-8CD1-4C3F-BD1C-C98C9596463C}" type="slidenum">
              <a:rPr lang="it-IT" noProof="0" smtClean="0"/>
              <a:pPr/>
              <a:t>‹N›</a:t>
            </a:fld>
            <a:endParaRPr lang="it-IT" noProof="0" dirty="0"/>
          </a:p>
        </p:txBody>
      </p:sp>
      <p:sp>
        <p:nvSpPr>
          <p:cNvPr id="9" name="Rettangolo 8">
            <a:extLst>
              <a:ext uri="{FF2B5EF4-FFF2-40B4-BE49-F238E27FC236}">
                <a16:creationId xmlns:a16="http://schemas.microsoft.com/office/drawing/2014/main" id="{B4A4DE4A-F8EF-47D5-8C37-A9021C2BB6A3}"/>
              </a:ext>
            </a:extLst>
          </p:cNvPr>
          <p:cNvSpPr/>
          <p:nvPr userDrawn="1"/>
        </p:nvSpPr>
        <p:spPr>
          <a:xfrm>
            <a:off x="3536950" y="4535901"/>
            <a:ext cx="5118100" cy="1256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5986956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7D5506EE-1026-4F35-9ACC-BD05BE0F9B36}"/>
              </a:ext>
            </a:extLst>
          </p:cNvPr>
          <p:cNvSpPr>
            <a:spLocks noGrp="1"/>
          </p:cNvSpPr>
          <p:nvPr>
            <p:ph type="dt" sz="half" idx="10"/>
          </p:nvPr>
        </p:nvSpPr>
        <p:spPr/>
        <p:txBody>
          <a:bodyPr rtlCol="0"/>
          <a:lstStyle/>
          <a:p>
            <a:pPr rtl="0"/>
            <a:fld id="{29D1554E-7EF2-44AC-BA44-70A2B54D9DB9}"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B7696E5F-8D95-4450-AE52-5438E6EDE2BF}"/>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999B2253-74CC-409E-BEB0-F8EFCFCB562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556040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Diapositiva titolo">
    <p:spTree>
      <p:nvGrpSpPr>
        <p:cNvPr id="1" name=""/>
        <p:cNvGrpSpPr/>
        <p:nvPr/>
      </p:nvGrpSpPr>
      <p:grpSpPr>
        <a:xfrm>
          <a:off x="0" y="0"/>
          <a:ext cx="0" cy="0"/>
          <a:chOff x="0" y="0"/>
          <a:chExt cx="0" cy="0"/>
        </a:xfrm>
      </p:grpSpPr>
      <p:sp>
        <p:nvSpPr>
          <p:cNvPr id="13" name="Parallelogramma 14">
            <a:extLst>
              <a:ext uri="{FF2B5EF4-FFF2-40B4-BE49-F238E27FC236}">
                <a16:creationId xmlns:a16="http://schemas.microsoft.com/office/drawing/2014/main" id="{F5AA8A10-E19C-430B-9D5D-8D12F92BFEC5}"/>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12" name="Rettangolo 11">
            <a:extLst>
              <a:ext uri="{FF2B5EF4-FFF2-40B4-BE49-F238E27FC236}">
                <a16:creationId xmlns:a16="http://schemas.microsoft.com/office/drawing/2014/main" id="{A7C93D4F-3003-4D58-9AFB-356A0F800F42}"/>
              </a:ext>
            </a:extLst>
          </p:cNvPr>
          <p:cNvSpPr/>
          <p:nvPr userDrawn="1"/>
        </p:nvSpPr>
        <p:spPr>
          <a:xfrm>
            <a:off x="5060941" y="0"/>
            <a:ext cx="153926" cy="6858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4" name="Segnaposto data 3">
            <a:extLst>
              <a:ext uri="{FF2B5EF4-FFF2-40B4-BE49-F238E27FC236}">
                <a16:creationId xmlns:a16="http://schemas.microsoft.com/office/drawing/2014/main" id="{9925CCF1-92C0-4AF3-BFAF-4921631915AB}"/>
              </a:ext>
            </a:extLst>
          </p:cNvPr>
          <p:cNvSpPr>
            <a:spLocks noGrp="1"/>
          </p:cNvSpPr>
          <p:nvPr>
            <p:ph type="dt" sz="half" idx="10"/>
          </p:nvPr>
        </p:nvSpPr>
        <p:spPr/>
        <p:txBody>
          <a:bodyPr rtlCol="0"/>
          <a:lstStyle/>
          <a:p>
            <a:pPr rtl="0"/>
            <a:fld id="{C3F388D4-15DF-446A-91AA-72876CD48301}" type="datetime1">
              <a:rPr lang="it-IT" noProof="0" smtClean="0"/>
              <a:t>06/05/2025</a:t>
            </a:fld>
            <a:endParaRPr lang="it-IT" noProof="0" dirty="0"/>
          </a:p>
        </p:txBody>
      </p:sp>
      <p:sp>
        <p:nvSpPr>
          <p:cNvPr id="5" name="Segnaposto piè di pagina 4">
            <a:extLst>
              <a:ext uri="{FF2B5EF4-FFF2-40B4-BE49-F238E27FC236}">
                <a16:creationId xmlns:a16="http://schemas.microsoft.com/office/drawing/2014/main" id="{051A78A9-3DFF-4937-A9F2-5D8CF495F367}"/>
              </a:ext>
            </a:extLst>
          </p:cNvPr>
          <p:cNvSpPr>
            <a:spLocks noGrp="1"/>
          </p:cNvSpPr>
          <p:nvPr>
            <p:ph type="ftr" sz="quarter" idx="11"/>
          </p:nvPr>
        </p:nvSpPr>
        <p:spPr/>
        <p:txBody>
          <a:bodyPr rtlCol="0"/>
          <a:lstStyle/>
          <a:p>
            <a:pPr rtl="0"/>
            <a:r>
              <a:rPr lang="it-IT" noProof="0" dirty="0"/>
              <a:t>Piè di pagina</a:t>
            </a:r>
          </a:p>
        </p:txBody>
      </p:sp>
      <p:sp>
        <p:nvSpPr>
          <p:cNvPr id="6" name="Segnaposto numero diapositiva 5">
            <a:extLst>
              <a:ext uri="{FF2B5EF4-FFF2-40B4-BE49-F238E27FC236}">
                <a16:creationId xmlns:a16="http://schemas.microsoft.com/office/drawing/2014/main" id="{5FAEB271-5CC0-4759-BC6E-8BE53AB227C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2" name="Titolo 1"/>
          <p:cNvSpPr>
            <a:spLocks noGrp="1"/>
          </p:cNvSpPr>
          <p:nvPr>
            <p:ph type="ctrTitle"/>
          </p:nvPr>
        </p:nvSpPr>
        <p:spPr>
          <a:xfrm>
            <a:off x="6629400" y="758952"/>
            <a:ext cx="4526280" cy="3227514"/>
          </a:xfrm>
        </p:spPr>
        <p:txBody>
          <a:bodyPr rtlCol="0" anchor="b">
            <a:normAutofit/>
          </a:bodyPr>
          <a:lstStyle>
            <a:lvl1pPr algn="l">
              <a:lnSpc>
                <a:spcPct val="90000"/>
              </a:lnSpc>
              <a:defRPr sz="6000" b="1" spc="-50" baseline="0">
                <a:solidFill>
                  <a:srgbClr val="013D61"/>
                </a:solidFill>
                <a:latin typeface="+mn-lt"/>
              </a:defRPr>
            </a:lvl1pPr>
          </a:lstStyle>
          <a:p>
            <a:pPr rtl="0"/>
            <a:r>
              <a:rPr lang="it-IT" noProof="0" dirty="0"/>
              <a:t>Fare clic per modificare lo stile del titolo dello schema</a:t>
            </a:r>
          </a:p>
        </p:txBody>
      </p:sp>
      <p:sp>
        <p:nvSpPr>
          <p:cNvPr id="3" name="Sottotitolo 2"/>
          <p:cNvSpPr>
            <a:spLocks noGrp="1"/>
          </p:cNvSpPr>
          <p:nvPr>
            <p:ph type="subTitle" idx="1"/>
          </p:nvPr>
        </p:nvSpPr>
        <p:spPr>
          <a:xfrm>
            <a:off x="6632171" y="4508500"/>
            <a:ext cx="4526280" cy="1279652"/>
          </a:xfrm>
        </p:spPr>
        <p:txBody>
          <a:bodyPr lIns="91440" rIns="91440" rtlCol="0">
            <a:normAutofit/>
          </a:bodyPr>
          <a:lstStyle>
            <a:lvl1pPr marL="0" indent="0" algn="l">
              <a:buNone/>
              <a:defRPr sz="2400" cap="all" spc="200" baseline="0">
                <a:solidFill>
                  <a:schemeClr val="tx1">
                    <a:lumMod val="75000"/>
                    <a:lumOff val="25000"/>
                  </a:schemeClr>
                </a:solidFill>
                <a:latin typeface="+mn-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pPr rtl="0"/>
            <a:r>
              <a:rPr lang="it-IT" noProof="0" dirty="0"/>
              <a:t>Fare clic per modificare lo stile del sottotitolo dello schema</a:t>
            </a:r>
          </a:p>
        </p:txBody>
      </p:sp>
      <p:sp>
        <p:nvSpPr>
          <p:cNvPr id="11" name="Rettangolo 10">
            <a:extLst>
              <a:ext uri="{FF2B5EF4-FFF2-40B4-BE49-F238E27FC236}">
                <a16:creationId xmlns:a16="http://schemas.microsoft.com/office/drawing/2014/main" id="{6D3E1BBA-670B-4CAE-B839-50ADB23DDBC6}"/>
              </a:ext>
            </a:extLst>
          </p:cNvPr>
          <p:cNvSpPr/>
          <p:nvPr userDrawn="1"/>
        </p:nvSpPr>
        <p:spPr>
          <a:xfrm>
            <a:off x="4984836" y="3841"/>
            <a:ext cx="153926" cy="6858000"/>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pic>
        <p:nvPicPr>
          <p:cNvPr id="9" name="Immagine 8">
            <a:extLst>
              <a:ext uri="{FF2B5EF4-FFF2-40B4-BE49-F238E27FC236}">
                <a16:creationId xmlns:a16="http://schemas.microsoft.com/office/drawing/2014/main" id="{7B1EF3D6-F267-5A27-D435-C5005BA4AAEE}"/>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1302" b="1411"/>
          <a:stretch/>
        </p:blipFill>
        <p:spPr>
          <a:xfrm>
            <a:off x="0" y="-3841"/>
            <a:ext cx="4984836" cy="6858000"/>
          </a:xfrm>
          <a:prstGeom prst="rect">
            <a:avLst/>
          </a:prstGeom>
        </p:spPr>
      </p:pic>
    </p:spTree>
    <p:extLst>
      <p:ext uri="{BB962C8B-B14F-4D97-AF65-F5344CB8AC3E}">
        <p14:creationId xmlns:p14="http://schemas.microsoft.com/office/powerpoint/2010/main" val="66393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1346200"/>
            <a:ext cx="2448033" cy="4530725"/>
          </a:xfrm>
        </p:spPr>
        <p:txBody>
          <a:bodyPr vert="eaVert" rtlCol="0"/>
          <a:lstStyle/>
          <a:p>
            <a:pPr rtl="0"/>
            <a:r>
              <a:rPr lang="it-IT" noProof="0"/>
              <a:t>Fare clic per modificare lo stile del titolo dello schema</a:t>
            </a:r>
            <a:endParaRPr lang="it-IT" noProof="0" dirty="0"/>
          </a:p>
        </p:txBody>
      </p:sp>
      <p:sp>
        <p:nvSpPr>
          <p:cNvPr id="3" name="Segnaposto testo verticale 2"/>
          <p:cNvSpPr>
            <a:spLocks noGrp="1"/>
          </p:cNvSpPr>
          <p:nvPr>
            <p:ph type="body" orient="vert" idx="1"/>
          </p:nvPr>
        </p:nvSpPr>
        <p:spPr>
          <a:xfrm>
            <a:off x="1092200" y="1346200"/>
            <a:ext cx="7480300" cy="4530723"/>
          </a:xfrm>
        </p:spPr>
        <p:txBody>
          <a:bodyPr vert="eaVert" lIns="45720" tIns="0" rIns="45720" bIns="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AF33D6B0-F070-45C4-A472-19F432BE3932}"/>
              </a:ext>
            </a:extLst>
          </p:cNvPr>
          <p:cNvSpPr>
            <a:spLocks noGrp="1"/>
          </p:cNvSpPr>
          <p:nvPr>
            <p:ph type="dt" sz="half" idx="10"/>
          </p:nvPr>
        </p:nvSpPr>
        <p:spPr/>
        <p:txBody>
          <a:bodyPr rtlCol="0"/>
          <a:lstStyle/>
          <a:p>
            <a:pPr rtl="0"/>
            <a:fld id="{1C82CFE1-3316-4B70-89C0-454FCB2AAF53}"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9975399F-DAB2-410D-967F-ED17E6F796E7}"/>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F762A46F-6BE5-4D12-9412-5CA7672EA8EC}"/>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
        <p:nvSpPr>
          <p:cNvPr id="14" name="Rettangolo 13">
            <a:extLst>
              <a:ext uri="{FF2B5EF4-FFF2-40B4-BE49-F238E27FC236}">
                <a16:creationId xmlns:a16="http://schemas.microsoft.com/office/drawing/2014/main" id="{6B443CC6-CDCA-4595-ADAE-DCB961FF1A8E}"/>
              </a:ext>
            </a:extLst>
          </p:cNvPr>
          <p:cNvSpPr/>
          <p:nvPr userDrawn="1"/>
        </p:nvSpPr>
        <p:spPr>
          <a:xfrm rot="16200000">
            <a:off x="8871481" y="-146580"/>
            <a:ext cx="1036320" cy="132948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9406879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idx="1"/>
          </p:nvPr>
        </p:nvSpPr>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7" name="Segnaposto data 6">
            <a:extLst>
              <a:ext uri="{FF2B5EF4-FFF2-40B4-BE49-F238E27FC236}">
                <a16:creationId xmlns:a16="http://schemas.microsoft.com/office/drawing/2014/main" id="{354D8B55-9EA8-4B81-8E84-9B93B0A27559}"/>
              </a:ext>
            </a:extLst>
          </p:cNvPr>
          <p:cNvSpPr>
            <a:spLocks noGrp="1"/>
          </p:cNvSpPr>
          <p:nvPr>
            <p:ph type="dt" sz="half" idx="10"/>
          </p:nvPr>
        </p:nvSpPr>
        <p:spPr/>
        <p:txBody>
          <a:bodyPr rtlCol="0"/>
          <a:lstStyle/>
          <a:p>
            <a:pPr rtl="0"/>
            <a:fld id="{74542C42-F0C8-417A-980A-09B6C1CD6C24}"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062CA021-2578-47CB-822C-BDDFF7223B28}"/>
              </a:ext>
            </a:extLst>
          </p:cNvPr>
          <p:cNvSpPr>
            <a:spLocks noGrp="1"/>
          </p:cNvSpPr>
          <p:nvPr>
            <p:ph type="ftr" sz="quarter" idx="11"/>
          </p:nvPr>
        </p:nvSpPr>
        <p:spPr/>
        <p:txBody>
          <a:bodyPr rtlCol="0"/>
          <a:lstStyle/>
          <a:p>
            <a:pPr rtl="0"/>
            <a:r>
              <a:rPr lang="it-IT" noProof="0" dirty="0"/>
              <a:t>Piè di pagina</a:t>
            </a:r>
          </a:p>
        </p:txBody>
      </p:sp>
      <p:sp>
        <p:nvSpPr>
          <p:cNvPr id="9" name="Segnaposto numero diapositiva 8">
            <a:extLst>
              <a:ext uri="{FF2B5EF4-FFF2-40B4-BE49-F238E27FC236}">
                <a16:creationId xmlns:a16="http://schemas.microsoft.com/office/drawing/2014/main" id="{C4AAB51D-4141-4682-9375-DAFD5FB9DD1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018278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Intestazione sezione">
    <p:bg>
      <p:bgPr>
        <a:solidFill>
          <a:schemeClr val="bg1"/>
        </a:solidFill>
        <a:effectLst/>
      </p:bgPr>
    </p:bg>
    <p:spTree>
      <p:nvGrpSpPr>
        <p:cNvPr id="1" name=""/>
        <p:cNvGrpSpPr/>
        <p:nvPr/>
      </p:nvGrpSpPr>
      <p:grpSpPr>
        <a:xfrm>
          <a:off x="0" y="0"/>
          <a:ext cx="0" cy="0"/>
          <a:chOff x="0" y="0"/>
          <a:chExt cx="0" cy="0"/>
        </a:xfrm>
      </p:grpSpPr>
      <p:sp>
        <p:nvSpPr>
          <p:cNvPr id="15" name="Parallelogramma 14">
            <a:extLst>
              <a:ext uri="{FF2B5EF4-FFF2-40B4-BE49-F238E27FC236}">
                <a16:creationId xmlns:a16="http://schemas.microsoft.com/office/drawing/2014/main" id="{98B82A56-7790-48EC-983D-AB8F703699B2}"/>
              </a:ext>
            </a:extLst>
          </p:cNvPr>
          <p:cNvSpPr/>
          <p:nvPr userDrawn="1"/>
        </p:nvSpPr>
        <p:spPr>
          <a:xfrm>
            <a:off x="7972121"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1D72669-6745-4AA0-A173-7F6CEB97CF08}"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63119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2451099"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2641599" y="3746500"/>
            <a:ext cx="8331202" cy="1308100"/>
          </a:xfrm>
        </p:spPr>
        <p:txBody>
          <a:bodyPr rtlCol="0" anchor="b" anchorCtr="0">
            <a:noAutofit/>
          </a:bodyPr>
          <a:lstStyle>
            <a:lvl1pP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2641600" y="5219700"/>
            <a:ext cx="8331201" cy="586740"/>
          </a:xfrm>
        </p:spPr>
        <p:txBody>
          <a:bodyPr lIns="91440" rIns="91440" rtlCol="0" anchor="t" anchorCtr="0">
            <a:normAutofit/>
          </a:bodyPr>
          <a:lstStyle>
            <a:lvl1pPr marL="0" indent="0">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7528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25969842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1_Intestazione della sezione">
    <p:bg>
      <p:bgPr>
        <a:solidFill>
          <a:schemeClr val="bg1"/>
        </a:solidFill>
        <a:effectLst/>
      </p:bgPr>
    </p:bg>
    <p:spTree>
      <p:nvGrpSpPr>
        <p:cNvPr id="1" name=""/>
        <p:cNvGrpSpPr/>
        <p:nvPr/>
      </p:nvGrpSpPr>
      <p:grpSpPr>
        <a:xfrm>
          <a:off x="0" y="0"/>
          <a:ext cx="0" cy="0"/>
          <a:chOff x="0" y="0"/>
          <a:chExt cx="0" cy="0"/>
        </a:xfrm>
      </p:grpSpPr>
      <p:sp>
        <p:nvSpPr>
          <p:cNvPr id="7" name="Segnaposto data 6">
            <a:extLst>
              <a:ext uri="{FF2B5EF4-FFF2-40B4-BE49-F238E27FC236}">
                <a16:creationId xmlns:a16="http://schemas.microsoft.com/office/drawing/2014/main" id="{AAF2E137-EC28-48F8-9198-1F02539029B6}"/>
              </a:ext>
            </a:extLst>
          </p:cNvPr>
          <p:cNvSpPr>
            <a:spLocks noGrp="1"/>
          </p:cNvSpPr>
          <p:nvPr>
            <p:ph type="dt" sz="half" idx="10"/>
          </p:nvPr>
        </p:nvSpPr>
        <p:spPr/>
        <p:txBody>
          <a:bodyPr rtlCol="0"/>
          <a:lstStyle>
            <a:lvl1pPr>
              <a:defRPr>
                <a:solidFill>
                  <a:schemeClr val="tx1">
                    <a:lumMod val="75000"/>
                    <a:lumOff val="25000"/>
                  </a:schemeClr>
                </a:solidFill>
              </a:defRPr>
            </a:lvl1pPr>
          </a:lstStyle>
          <a:p>
            <a:pPr rtl="0"/>
            <a:fld id="{081A99FD-A18D-4AC6-92B0-69E29E35743B}" type="datetime1">
              <a:rPr lang="it-IT" noProof="0" smtClean="0"/>
              <a:t>06/05/2025</a:t>
            </a:fld>
            <a:endParaRPr lang="it-IT" noProof="0" dirty="0"/>
          </a:p>
        </p:txBody>
      </p:sp>
      <p:sp>
        <p:nvSpPr>
          <p:cNvPr id="8" name="Segnaposto piè di pagina 7">
            <a:extLst>
              <a:ext uri="{FF2B5EF4-FFF2-40B4-BE49-F238E27FC236}">
                <a16:creationId xmlns:a16="http://schemas.microsoft.com/office/drawing/2014/main" id="{189422CD-6F62-4DD6-89EF-07A60B42D219}"/>
              </a:ext>
            </a:extLst>
          </p:cNvPr>
          <p:cNvSpPr>
            <a:spLocks noGrp="1"/>
          </p:cNvSpPr>
          <p:nvPr>
            <p:ph type="ftr" sz="quarter" idx="11"/>
          </p:nvPr>
        </p:nvSpPr>
        <p:spPr/>
        <p:txBody>
          <a:bodyPr rtlCol="0"/>
          <a:lstStyle>
            <a:lvl1pPr>
              <a:defRPr>
                <a:solidFill>
                  <a:schemeClr val="tx1">
                    <a:lumMod val="75000"/>
                    <a:lumOff val="25000"/>
                  </a:schemeClr>
                </a:solidFill>
              </a:defRPr>
            </a:lvl1pPr>
          </a:lstStyle>
          <a:p>
            <a:pPr rtl="0"/>
            <a:r>
              <a:rPr lang="it-IT" noProof="0" dirty="0"/>
              <a:t>Piè di pagina</a:t>
            </a:r>
          </a:p>
        </p:txBody>
      </p:sp>
      <p:sp>
        <p:nvSpPr>
          <p:cNvPr id="11" name="Segnaposto numero diapositiva 10">
            <a:extLst>
              <a:ext uri="{FF2B5EF4-FFF2-40B4-BE49-F238E27FC236}">
                <a16:creationId xmlns:a16="http://schemas.microsoft.com/office/drawing/2014/main" id="{69C6AFF8-42B4-4D05-969B-9F5FB3355555}"/>
              </a:ext>
            </a:extLst>
          </p:cNvPr>
          <p:cNvSpPr>
            <a:spLocks noGrp="1"/>
          </p:cNvSpPr>
          <p:nvPr>
            <p:ph type="sldNum" sz="quarter" idx="12"/>
          </p:nvPr>
        </p:nvSpPr>
        <p:spPr/>
        <p:txBody>
          <a:bodyPr rtlCol="0"/>
          <a:lstStyle>
            <a:lvl1pPr>
              <a:defRPr>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12" name="Segnaposto immagine 9">
            <a:extLst>
              <a:ext uri="{FF2B5EF4-FFF2-40B4-BE49-F238E27FC236}">
                <a16:creationId xmlns:a16="http://schemas.microsoft.com/office/drawing/2014/main" id="{E76B772A-7600-4ECE-B5A2-34827D4C7103}"/>
              </a:ext>
            </a:extLst>
          </p:cNvPr>
          <p:cNvSpPr>
            <a:spLocks noGrp="1"/>
          </p:cNvSpPr>
          <p:nvPr>
            <p:ph type="pic" sz="quarter" idx="13"/>
          </p:nvPr>
        </p:nvSpPr>
        <p:spPr>
          <a:xfrm>
            <a:off x="0" y="0"/>
            <a:ext cx="12192000" cy="6858000"/>
          </a:xfrm>
        </p:spPr>
        <p:txBody>
          <a:bodyPr rtlCol="0"/>
          <a:lstStyle/>
          <a:p>
            <a:pPr rtl="0"/>
            <a:r>
              <a:rPr lang="it-IT" noProof="0"/>
              <a:t>Fare clic sull'icona per inserire un'immagine</a:t>
            </a:r>
            <a:endParaRPr lang="it-IT" noProof="0" dirty="0"/>
          </a:p>
        </p:txBody>
      </p:sp>
      <p:sp>
        <p:nvSpPr>
          <p:cNvPr id="13" name="Rettangolo 12">
            <a:extLst>
              <a:ext uri="{FF2B5EF4-FFF2-40B4-BE49-F238E27FC236}">
                <a16:creationId xmlns:a16="http://schemas.microsoft.com/office/drawing/2014/main" id="{33820398-8D1F-4543-ABA0-7A67C38769B3}"/>
              </a:ext>
            </a:extLst>
          </p:cNvPr>
          <p:cNvSpPr/>
          <p:nvPr userDrawn="1"/>
        </p:nvSpPr>
        <p:spPr>
          <a:xfrm>
            <a:off x="1735138" y="3568700"/>
            <a:ext cx="8721725" cy="2308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rtl="0"/>
            <a:endParaRPr lang="it-IT" sz="1400" noProof="0" dirty="0"/>
          </a:p>
        </p:txBody>
      </p:sp>
      <p:sp>
        <p:nvSpPr>
          <p:cNvPr id="2" name="Titolo 1"/>
          <p:cNvSpPr>
            <a:spLocks noGrp="1"/>
          </p:cNvSpPr>
          <p:nvPr>
            <p:ph type="title"/>
          </p:nvPr>
        </p:nvSpPr>
        <p:spPr>
          <a:xfrm>
            <a:off x="1930399" y="3746500"/>
            <a:ext cx="8331202" cy="1308100"/>
          </a:xfrm>
        </p:spPr>
        <p:txBody>
          <a:bodyPr rtlCol="0" anchor="b" anchorCtr="0">
            <a:noAutofit/>
          </a:bodyPr>
          <a:lstStyle>
            <a:lvl1pPr algn="ctr">
              <a:lnSpc>
                <a:spcPct val="90000"/>
              </a:lnSpc>
              <a:defRPr sz="4800" b="1">
                <a:solidFill>
                  <a:schemeClr val="bg1"/>
                </a:solidFill>
                <a:latin typeface="+mn-lt"/>
              </a:defRPr>
            </a:lvl1pPr>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930400" y="5219700"/>
            <a:ext cx="8331201" cy="586740"/>
          </a:xfrm>
        </p:spPr>
        <p:txBody>
          <a:bodyPr lIns="91440" rIns="91440" rtlCol="0" anchor="t" anchorCtr="0">
            <a:normAutofit/>
          </a:bodyPr>
          <a:lstStyle>
            <a:lvl1pPr marL="0" indent="0" algn="ctr">
              <a:buNone/>
              <a:defRPr sz="2400" cap="all" spc="20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it-IT" noProof="0"/>
              <a:t>Fare clic per modificare gli stili del testo dello schema</a:t>
            </a:r>
          </a:p>
        </p:txBody>
      </p:sp>
      <p:sp>
        <p:nvSpPr>
          <p:cNvPr id="14" name="Rettangolo 13">
            <a:extLst>
              <a:ext uri="{FF2B5EF4-FFF2-40B4-BE49-F238E27FC236}">
                <a16:creationId xmlns:a16="http://schemas.microsoft.com/office/drawing/2014/main" id="{45757C57-BBBA-44C6-9A4D-12F5D1E400AA}"/>
              </a:ext>
            </a:extLst>
          </p:cNvPr>
          <p:cNvSpPr/>
          <p:nvPr userDrawn="1"/>
        </p:nvSpPr>
        <p:spPr>
          <a:xfrm>
            <a:off x="3536950" y="3469101"/>
            <a:ext cx="5118100" cy="12566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7664897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8" name="Titolo 7"/>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contenuto 2"/>
          <p:cNvSpPr>
            <a:spLocks noGrp="1"/>
          </p:cNvSpPr>
          <p:nvPr>
            <p:ph sz="half" idx="1"/>
          </p:nvPr>
        </p:nvSpPr>
        <p:spPr>
          <a:xfrm>
            <a:off x="1097280" y="2120900"/>
            <a:ext cx="4639736" cy="3748193"/>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4" name="Segnaposto contenuto 3"/>
          <p:cNvSpPr>
            <a:spLocks noGrp="1"/>
          </p:cNvSpPr>
          <p:nvPr>
            <p:ph sz="half" idx="2"/>
          </p:nvPr>
        </p:nvSpPr>
        <p:spPr>
          <a:xfrm>
            <a:off x="6515944" y="2120900"/>
            <a:ext cx="4639736" cy="3748194"/>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5782D47D-B0DC-4C40-BCC6-BBBA32584A38}"/>
              </a:ext>
            </a:extLst>
          </p:cNvPr>
          <p:cNvSpPr>
            <a:spLocks noGrp="1"/>
          </p:cNvSpPr>
          <p:nvPr>
            <p:ph type="dt" sz="half" idx="10"/>
          </p:nvPr>
        </p:nvSpPr>
        <p:spPr/>
        <p:txBody>
          <a:bodyPr rtlCol="0"/>
          <a:lstStyle/>
          <a:p>
            <a:pPr rtl="0"/>
            <a:fld id="{43B79944-34CF-4A72-AC1B-909189585767}" type="datetime1">
              <a:rPr lang="it-IT" noProof="0" smtClean="0"/>
              <a:t>06/05/2025</a:t>
            </a:fld>
            <a:endParaRPr lang="it-IT" noProof="0" dirty="0"/>
          </a:p>
        </p:txBody>
      </p:sp>
      <p:sp>
        <p:nvSpPr>
          <p:cNvPr id="9" name="Segnaposto piè di pagina 8">
            <a:extLst>
              <a:ext uri="{FF2B5EF4-FFF2-40B4-BE49-F238E27FC236}">
                <a16:creationId xmlns:a16="http://schemas.microsoft.com/office/drawing/2014/main" id="{4690D34E-7EBD-44B2-83CA-4C126A18D7EF}"/>
              </a:ext>
            </a:extLst>
          </p:cNvPr>
          <p:cNvSpPr>
            <a:spLocks noGrp="1"/>
          </p:cNvSpPr>
          <p:nvPr>
            <p:ph type="ftr" sz="quarter" idx="11"/>
          </p:nvPr>
        </p:nvSpPr>
        <p:spPr/>
        <p:txBody>
          <a:bodyPr rtlCol="0"/>
          <a:lstStyle/>
          <a:p>
            <a:pPr rtl="0"/>
            <a:r>
              <a:rPr lang="it-IT" noProof="0" dirty="0"/>
              <a:t>Piè di pagina</a:t>
            </a:r>
          </a:p>
        </p:txBody>
      </p:sp>
      <p:sp>
        <p:nvSpPr>
          <p:cNvPr id="10" name="Segnaposto numero diapositiva 9">
            <a:extLst>
              <a:ext uri="{FF2B5EF4-FFF2-40B4-BE49-F238E27FC236}">
                <a16:creationId xmlns:a16="http://schemas.microsoft.com/office/drawing/2014/main" id="{2AC511A1-9BBD-42DE-92FB-2AF44F8E97A9}"/>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33879728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olo 9"/>
          <p:cNvSpPr>
            <a:spLocks noGrp="1"/>
          </p:cNvSpPr>
          <p:nvPr>
            <p:ph type="title"/>
          </p:nvPr>
        </p:nvSpPr>
        <p:spPr>
          <a:xfrm>
            <a:off x="1097280" y="286603"/>
            <a:ext cx="10058400" cy="1450757"/>
          </a:xfrm>
        </p:spPr>
        <p:txBody>
          <a:bodyPr rtlCol="0"/>
          <a:lstStyle/>
          <a:p>
            <a:pPr rtl="0"/>
            <a:r>
              <a:rPr lang="it-IT" noProof="0"/>
              <a:t>Fare clic per modificare lo stile del titolo dello schema</a:t>
            </a:r>
            <a:endParaRPr lang="it-IT" noProof="0" dirty="0"/>
          </a:p>
        </p:txBody>
      </p:sp>
      <p:sp>
        <p:nvSpPr>
          <p:cNvPr id="3" name="Segnaposto testo 2"/>
          <p:cNvSpPr>
            <a:spLocks noGrp="1"/>
          </p:cNvSpPr>
          <p:nvPr>
            <p:ph type="body" idx="1"/>
          </p:nvPr>
        </p:nvSpPr>
        <p:spPr>
          <a:xfrm>
            <a:off x="1097280" y="2057400"/>
            <a:ext cx="4639736" cy="736282"/>
          </a:xfrm>
        </p:spPr>
        <p:txBody>
          <a:bodyPr lIns="91440" rIns="91440" rtlCol="0" anchor="ctr">
            <a:noAutofit/>
          </a:bodyPr>
          <a:lstStyle>
            <a:lvl1pPr marL="0" indent="0" algn="l">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4" name="Segnaposto contenuto 3"/>
          <p:cNvSpPr>
            <a:spLocks noGrp="1"/>
          </p:cNvSpPr>
          <p:nvPr>
            <p:ph sz="half" idx="2"/>
          </p:nvPr>
        </p:nvSpPr>
        <p:spPr>
          <a:xfrm>
            <a:off x="1186731" y="2958274"/>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5" name="Segnaposto testo 4"/>
          <p:cNvSpPr>
            <a:spLocks noGrp="1"/>
          </p:cNvSpPr>
          <p:nvPr>
            <p:ph type="body" sz="quarter" idx="3"/>
          </p:nvPr>
        </p:nvSpPr>
        <p:spPr>
          <a:xfrm>
            <a:off x="6515944" y="2057400"/>
            <a:ext cx="4639736" cy="736282"/>
          </a:xfrm>
        </p:spPr>
        <p:txBody>
          <a:bodyPr lIns="91440" rIns="91440" rtlCol="0" anchor="ctr">
            <a:noAutofit/>
          </a:bodyPr>
          <a:lstStyle>
            <a:lvl1pPr marL="0" indent="0">
              <a:buNone/>
              <a:defRPr sz="2400" b="1"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it-IT" noProof="0"/>
              <a:t>Fare clic per modificare gli stili del testo dello schema</a:t>
            </a:r>
          </a:p>
        </p:txBody>
      </p:sp>
      <p:sp>
        <p:nvSpPr>
          <p:cNvPr id="6" name="Segnaposto contenuto 5"/>
          <p:cNvSpPr>
            <a:spLocks noGrp="1"/>
          </p:cNvSpPr>
          <p:nvPr>
            <p:ph sz="quarter" idx="4"/>
          </p:nvPr>
        </p:nvSpPr>
        <p:spPr>
          <a:xfrm>
            <a:off x="6605395" y="2958273"/>
            <a:ext cx="4639736" cy="2910821"/>
          </a:xfrm>
        </p:spPr>
        <p:txBody>
          <a:bodyPr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endParaRPr lang="it-IT" noProof="0" dirty="0"/>
          </a:p>
        </p:txBody>
      </p:sp>
      <p:sp>
        <p:nvSpPr>
          <p:cNvPr id="2" name="Segnaposto data 1">
            <a:extLst>
              <a:ext uri="{FF2B5EF4-FFF2-40B4-BE49-F238E27FC236}">
                <a16:creationId xmlns:a16="http://schemas.microsoft.com/office/drawing/2014/main" id="{8AF8A515-AA94-45D1-9223-5C2272618D85}"/>
              </a:ext>
            </a:extLst>
          </p:cNvPr>
          <p:cNvSpPr>
            <a:spLocks noGrp="1"/>
          </p:cNvSpPr>
          <p:nvPr>
            <p:ph type="dt" sz="half" idx="10"/>
          </p:nvPr>
        </p:nvSpPr>
        <p:spPr/>
        <p:txBody>
          <a:bodyPr rtlCol="0"/>
          <a:lstStyle/>
          <a:p>
            <a:pPr rtl="0"/>
            <a:fld id="{AAAF3A87-C769-4508-A602-98056DD906C2}" type="datetime1">
              <a:rPr lang="it-IT" noProof="0" smtClean="0"/>
              <a:t>06/05/2025</a:t>
            </a:fld>
            <a:endParaRPr lang="it-IT" noProof="0" dirty="0"/>
          </a:p>
        </p:txBody>
      </p:sp>
      <p:sp>
        <p:nvSpPr>
          <p:cNvPr id="11" name="Segnaposto piè di pagina 10">
            <a:extLst>
              <a:ext uri="{FF2B5EF4-FFF2-40B4-BE49-F238E27FC236}">
                <a16:creationId xmlns:a16="http://schemas.microsoft.com/office/drawing/2014/main" id="{D052F5BC-98E0-4D60-AD67-9547738B7DD4}"/>
              </a:ext>
            </a:extLst>
          </p:cNvPr>
          <p:cNvSpPr>
            <a:spLocks noGrp="1"/>
          </p:cNvSpPr>
          <p:nvPr>
            <p:ph type="ftr" sz="quarter" idx="11"/>
          </p:nvPr>
        </p:nvSpPr>
        <p:spPr/>
        <p:txBody>
          <a:bodyPr rtlCol="0"/>
          <a:lstStyle/>
          <a:p>
            <a:pPr rtl="0"/>
            <a:r>
              <a:rPr lang="it-IT" noProof="0" dirty="0"/>
              <a:t>Piè di pagina</a:t>
            </a:r>
          </a:p>
        </p:txBody>
      </p:sp>
      <p:sp>
        <p:nvSpPr>
          <p:cNvPr id="12" name="Segnaposto numero diapositiva 11">
            <a:extLst>
              <a:ext uri="{FF2B5EF4-FFF2-40B4-BE49-F238E27FC236}">
                <a16:creationId xmlns:a16="http://schemas.microsoft.com/office/drawing/2014/main" id="{A38552DC-952E-41EA-AAAF-C2187523C0B0}"/>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2195941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rtlCol="0"/>
          <a:lstStyle/>
          <a:p>
            <a:pPr rtl="0"/>
            <a:r>
              <a:rPr lang="it-IT" noProof="0"/>
              <a:t>Fare clic per modificare lo stile del titolo dello schema</a:t>
            </a:r>
            <a:endParaRPr lang="it-IT" noProof="0" dirty="0"/>
          </a:p>
        </p:txBody>
      </p:sp>
      <p:sp>
        <p:nvSpPr>
          <p:cNvPr id="6" name="Segnaposto data 5">
            <a:extLst>
              <a:ext uri="{FF2B5EF4-FFF2-40B4-BE49-F238E27FC236}">
                <a16:creationId xmlns:a16="http://schemas.microsoft.com/office/drawing/2014/main" id="{7392073F-158F-44A3-8913-917AFFC1BC20}"/>
              </a:ext>
            </a:extLst>
          </p:cNvPr>
          <p:cNvSpPr>
            <a:spLocks noGrp="1"/>
          </p:cNvSpPr>
          <p:nvPr>
            <p:ph type="dt" sz="half" idx="10"/>
          </p:nvPr>
        </p:nvSpPr>
        <p:spPr/>
        <p:txBody>
          <a:bodyPr rtlCol="0"/>
          <a:lstStyle/>
          <a:p>
            <a:pPr rtl="0"/>
            <a:fld id="{5F1DB439-C8A9-45DF-AFF2-9EFA3E72C152}" type="datetime1">
              <a:rPr lang="it-IT" noProof="0" smtClean="0"/>
              <a:t>06/05/2025</a:t>
            </a:fld>
            <a:endParaRPr lang="it-IT" noProof="0" dirty="0"/>
          </a:p>
        </p:txBody>
      </p:sp>
      <p:sp>
        <p:nvSpPr>
          <p:cNvPr id="7" name="Segnaposto piè di pagina 6">
            <a:extLst>
              <a:ext uri="{FF2B5EF4-FFF2-40B4-BE49-F238E27FC236}">
                <a16:creationId xmlns:a16="http://schemas.microsoft.com/office/drawing/2014/main" id="{EED72207-24CA-42B7-A975-2F8E41CBA904}"/>
              </a:ext>
            </a:extLst>
          </p:cNvPr>
          <p:cNvSpPr>
            <a:spLocks noGrp="1"/>
          </p:cNvSpPr>
          <p:nvPr>
            <p:ph type="ftr" sz="quarter" idx="11"/>
          </p:nvPr>
        </p:nvSpPr>
        <p:spPr/>
        <p:txBody>
          <a:bodyPr rtlCol="0"/>
          <a:lstStyle/>
          <a:p>
            <a:pPr rtl="0"/>
            <a:r>
              <a:rPr lang="it-IT" noProof="0" dirty="0"/>
              <a:t>Piè di pagina</a:t>
            </a:r>
          </a:p>
        </p:txBody>
      </p:sp>
      <p:sp>
        <p:nvSpPr>
          <p:cNvPr id="8" name="Segnaposto numero diapositiva 7">
            <a:extLst>
              <a:ext uri="{FF2B5EF4-FFF2-40B4-BE49-F238E27FC236}">
                <a16:creationId xmlns:a16="http://schemas.microsoft.com/office/drawing/2014/main" id="{D01080F2-251A-4B88-9A62-16F46D724F83}"/>
              </a:ext>
            </a:extLst>
          </p:cNvPr>
          <p:cNvSpPr>
            <a:spLocks noGrp="1"/>
          </p:cNvSpPr>
          <p:nvPr>
            <p:ph type="sldNum" sz="quarter" idx="12"/>
          </p:nvPr>
        </p:nvSpPr>
        <p:spPr/>
        <p:txBody>
          <a:bodyPr rtlCol="0"/>
          <a:lstStyle/>
          <a:p>
            <a:pPr rtl="0"/>
            <a:fld id="{3A98EE3D-8CD1-4C3F-BD1C-C98C9596463C}" type="slidenum">
              <a:rPr lang="it-IT" noProof="0" smtClean="0"/>
              <a:t>‹N›</a:t>
            </a:fld>
            <a:endParaRPr lang="it-IT" noProof="0" dirty="0"/>
          </a:p>
        </p:txBody>
      </p:sp>
    </p:spTree>
    <p:extLst>
      <p:ext uri="{BB962C8B-B14F-4D97-AF65-F5344CB8AC3E}">
        <p14:creationId xmlns:p14="http://schemas.microsoft.com/office/powerpoint/2010/main" val="1180013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Vuoto">
    <p:spTree>
      <p:nvGrpSpPr>
        <p:cNvPr id="1" name=""/>
        <p:cNvGrpSpPr/>
        <p:nvPr/>
      </p:nvGrpSpPr>
      <p:grpSpPr>
        <a:xfrm>
          <a:off x="0" y="0"/>
          <a:ext cx="0" cy="0"/>
          <a:chOff x="0" y="0"/>
          <a:chExt cx="0" cy="0"/>
        </a:xfrm>
      </p:grpSpPr>
      <p:sp>
        <p:nvSpPr>
          <p:cNvPr id="10" name="Rettangolo 9">
            <a:extLst>
              <a:ext uri="{FF2B5EF4-FFF2-40B4-BE49-F238E27FC236}">
                <a16:creationId xmlns:a16="http://schemas.microsoft.com/office/drawing/2014/main" id="{DFAB8DF2-5E8E-AAC9-5CFB-04F9609C1AF6}"/>
              </a:ext>
            </a:extLst>
          </p:cNvPr>
          <p:cNvSpPr/>
          <p:nvPr userDrawn="1"/>
        </p:nvSpPr>
        <p:spPr>
          <a:xfrm rot="16200000">
            <a:off x="6073140" y="60104"/>
            <a:ext cx="45719" cy="12192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
        <p:nvSpPr>
          <p:cNvPr id="8" name="Rettangolo 7">
            <a:extLst>
              <a:ext uri="{FF2B5EF4-FFF2-40B4-BE49-F238E27FC236}">
                <a16:creationId xmlns:a16="http://schemas.microsoft.com/office/drawing/2014/main" id="{90775C3D-C100-72AE-04FB-C04AC0D7DE43}"/>
              </a:ext>
            </a:extLst>
          </p:cNvPr>
          <p:cNvSpPr/>
          <p:nvPr userDrawn="1"/>
        </p:nvSpPr>
        <p:spPr>
          <a:xfrm>
            <a:off x="0" y="6174807"/>
            <a:ext cx="12192000" cy="683193"/>
          </a:xfrm>
          <a:prstGeom prst="rect">
            <a:avLst/>
          </a:prstGeom>
          <a:solidFill>
            <a:srgbClr val="113F6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Parallelogramma 14">
            <a:extLst>
              <a:ext uri="{FF2B5EF4-FFF2-40B4-BE49-F238E27FC236}">
                <a16:creationId xmlns:a16="http://schemas.microsoft.com/office/drawing/2014/main" id="{AF082EE3-41AA-4817-A1CC-C33DDB8F675F}"/>
              </a:ext>
            </a:extLst>
          </p:cNvPr>
          <p:cNvSpPr/>
          <p:nvPr userDrawn="1"/>
        </p:nvSpPr>
        <p:spPr>
          <a:xfrm>
            <a:off x="4434494" y="-124691"/>
            <a:ext cx="2857500" cy="6299498"/>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pic>
        <p:nvPicPr>
          <p:cNvPr id="7" name="Immagine 6">
            <a:extLst>
              <a:ext uri="{FF2B5EF4-FFF2-40B4-BE49-F238E27FC236}">
                <a16:creationId xmlns:a16="http://schemas.microsoft.com/office/drawing/2014/main" id="{B5E029AD-6703-A540-841D-BE7462E7B0B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74807"/>
            <a:ext cx="3707476" cy="683193"/>
          </a:xfrm>
          <a:prstGeom prst="rect">
            <a:avLst/>
          </a:prstGeom>
        </p:spPr>
      </p:pic>
      <p:sp>
        <p:nvSpPr>
          <p:cNvPr id="9" name="Rettangolo 8">
            <a:extLst>
              <a:ext uri="{FF2B5EF4-FFF2-40B4-BE49-F238E27FC236}">
                <a16:creationId xmlns:a16="http://schemas.microsoft.com/office/drawing/2014/main" id="{D1867750-EA89-EFEA-40CB-4FA8E18FEF5A}"/>
              </a:ext>
            </a:extLst>
          </p:cNvPr>
          <p:cNvSpPr/>
          <p:nvPr userDrawn="1"/>
        </p:nvSpPr>
        <p:spPr>
          <a:xfrm rot="16200000">
            <a:off x="6073140" y="76728"/>
            <a:ext cx="45719" cy="12191999"/>
          </a:xfrm>
          <a:prstGeom prst="rect">
            <a:avLst/>
          </a:prstGeom>
          <a:solidFill>
            <a:srgbClr val="00AC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30105073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Parallelogramma 14">
            <a:extLst>
              <a:ext uri="{FF2B5EF4-FFF2-40B4-BE49-F238E27FC236}">
                <a16:creationId xmlns:a16="http://schemas.microsoft.com/office/drawing/2014/main" id="{D20796F3-5674-4AF5-9623-575731F82E52}"/>
              </a:ext>
            </a:extLst>
          </p:cNvPr>
          <p:cNvSpPr/>
          <p:nvPr userDrawn="1"/>
        </p:nvSpPr>
        <p:spPr>
          <a:xfrm>
            <a:off x="4667250" y="0"/>
            <a:ext cx="2857500" cy="6858000"/>
          </a:xfrm>
          <a:prstGeom prst="parallelogram">
            <a:avLst>
              <a:gd name="adj" fmla="val 0"/>
            </a:avLst>
          </a:prstGeom>
          <a:solidFill>
            <a:schemeClr val="bg1">
              <a:lumMod val="9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rtl="0"/>
            <a:endParaRPr lang="it-IT" noProof="0" dirty="0"/>
          </a:p>
        </p:txBody>
      </p:sp>
      <p:sp>
        <p:nvSpPr>
          <p:cNvPr id="2" name="Segnaposto titolo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pPr rtl="0"/>
            <a:r>
              <a:rPr lang="it-IT" noProof="0" dirty="0"/>
              <a:t>Fare clic per modificare lo stile del titolo dello schema</a:t>
            </a:r>
          </a:p>
        </p:txBody>
      </p:sp>
      <p:sp>
        <p:nvSpPr>
          <p:cNvPr id="3" name="Segnaposto testo 2"/>
          <p:cNvSpPr>
            <a:spLocks noGrp="1"/>
          </p:cNvSpPr>
          <p:nvPr>
            <p:ph type="body" idx="1"/>
          </p:nvPr>
        </p:nvSpPr>
        <p:spPr>
          <a:xfrm>
            <a:off x="1216548" y="2108201"/>
            <a:ext cx="10058400" cy="3760891"/>
          </a:xfrm>
          <a:prstGeom prst="rect">
            <a:avLst/>
          </a:prstGeom>
        </p:spPr>
        <p:txBody>
          <a:bodyPr vert="horz" lIns="0" tIns="45720" rIns="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p:cNvSpPr>
            <a:spLocks noGrp="1"/>
          </p:cNvSpPr>
          <p:nvPr>
            <p:ph type="dt" sz="half" idx="2"/>
          </p:nvPr>
        </p:nvSpPr>
        <p:spPr>
          <a:xfrm>
            <a:off x="6834126" y="6446838"/>
            <a:ext cx="258485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pPr rtl="0"/>
            <a:fld id="{2CA46E8E-89D0-493E-ABBF-B63A9C819C41}" type="datetime1">
              <a:rPr lang="it-IT" noProof="0" smtClean="0"/>
              <a:t>06/05/2025</a:t>
            </a:fld>
            <a:endParaRPr lang="it-IT" noProof="0" dirty="0"/>
          </a:p>
        </p:txBody>
      </p:sp>
      <p:sp>
        <p:nvSpPr>
          <p:cNvPr id="5" name="Segnaposto piè di pagina 4"/>
          <p:cNvSpPr>
            <a:spLocks noGrp="1"/>
          </p:cNvSpPr>
          <p:nvPr>
            <p:ph type="ftr" sz="quarter" idx="3"/>
          </p:nvPr>
        </p:nvSpPr>
        <p:spPr>
          <a:xfrm>
            <a:off x="1097279" y="6446838"/>
            <a:ext cx="4846321" cy="365125"/>
          </a:xfrm>
          <a:prstGeom prst="rect">
            <a:avLst/>
          </a:prstGeom>
        </p:spPr>
        <p:txBody>
          <a:bodyPr vert="horz" lIns="91440" tIns="45720" rIns="91440" bIns="45720" rtlCol="0" anchor="ctr"/>
          <a:lstStyle>
            <a:lvl1pPr algn="l">
              <a:defRPr sz="900" cap="all" baseline="0">
                <a:solidFill>
                  <a:schemeClr val="tx1">
                    <a:lumMod val="75000"/>
                    <a:lumOff val="25000"/>
                  </a:schemeClr>
                </a:solidFill>
              </a:defRPr>
            </a:lvl1pPr>
          </a:lstStyle>
          <a:p>
            <a:pPr rtl="0"/>
            <a:r>
              <a:rPr lang="it-IT" noProof="0" dirty="0"/>
              <a:t>Piè di pagina</a:t>
            </a:r>
          </a:p>
        </p:txBody>
      </p:sp>
      <p:sp>
        <p:nvSpPr>
          <p:cNvPr id="6" name="Segnaposto numero diapositiva 5"/>
          <p:cNvSpPr>
            <a:spLocks noGrp="1"/>
          </p:cNvSpPr>
          <p:nvPr>
            <p:ph type="sldNum" sz="quarter" idx="4"/>
          </p:nvPr>
        </p:nvSpPr>
        <p:spPr>
          <a:xfrm>
            <a:off x="10375670" y="6446838"/>
            <a:ext cx="780010" cy="365125"/>
          </a:xfrm>
          <a:prstGeom prst="rect">
            <a:avLst/>
          </a:prstGeom>
        </p:spPr>
        <p:txBody>
          <a:bodyPr vert="horz" lIns="91440" tIns="45720" rIns="91440" bIns="45720" rtlCol="0" anchor="ctr"/>
          <a:lstStyle>
            <a:lvl1pPr algn="r">
              <a:defRPr sz="1050">
                <a:solidFill>
                  <a:schemeClr val="tx1">
                    <a:lumMod val="75000"/>
                    <a:lumOff val="25000"/>
                  </a:schemeClr>
                </a:solidFill>
              </a:defRPr>
            </a:lvl1pPr>
          </a:lstStyle>
          <a:p>
            <a:pPr rtl="0"/>
            <a:fld id="{3A98EE3D-8CD1-4C3F-BD1C-C98C9596463C}" type="slidenum">
              <a:rPr lang="it-IT" noProof="0" smtClean="0"/>
              <a:pPr/>
              <a:t>‹N›</a:t>
            </a:fld>
            <a:endParaRPr lang="it-IT" noProof="0" dirty="0"/>
          </a:p>
        </p:txBody>
      </p:sp>
      <p:sp>
        <p:nvSpPr>
          <p:cNvPr id="8" name="Rettangolo 7">
            <a:extLst>
              <a:ext uri="{FF2B5EF4-FFF2-40B4-BE49-F238E27FC236}">
                <a16:creationId xmlns:a16="http://schemas.microsoft.com/office/drawing/2014/main" id="{0F25E55C-1C16-46C6-B789-A4B2BCEF8F86}"/>
              </a:ext>
            </a:extLst>
          </p:cNvPr>
          <p:cNvSpPr/>
          <p:nvPr userDrawn="1"/>
        </p:nvSpPr>
        <p:spPr>
          <a:xfrm>
            <a:off x="0" y="1011981"/>
            <a:ext cx="1036320" cy="685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noProof="0" dirty="0"/>
          </a:p>
        </p:txBody>
      </p:sp>
    </p:spTree>
    <p:extLst>
      <p:ext uri="{BB962C8B-B14F-4D97-AF65-F5344CB8AC3E}">
        <p14:creationId xmlns:p14="http://schemas.microsoft.com/office/powerpoint/2010/main" val="1690285712"/>
      </p:ext>
    </p:extLst>
  </p:cSld>
  <p:clrMap bg1="lt1" tx1="dk1" bg2="lt2" tx2="dk2" accent1="accent1" accent2="accent2" accent3="accent3" accent4="accent4" accent5="accent5" accent6="accent6" hlink="hlink" folHlink="folHlink"/>
  <p:sldLayoutIdLst>
    <p:sldLayoutId id="2147483706" r:id="rId1"/>
    <p:sldLayoutId id="2147483718" r:id="rId2"/>
    <p:sldLayoutId id="2147483707" r:id="rId3"/>
    <p:sldLayoutId id="2147483708" r:id="rId4"/>
    <p:sldLayoutId id="2147483719" r:id="rId5"/>
    <p:sldLayoutId id="2147483709" r:id="rId6"/>
    <p:sldLayoutId id="2147483716" r:id="rId7"/>
    <p:sldLayoutId id="2147483710" r:id="rId8"/>
    <p:sldLayoutId id="2147483711" r:id="rId9"/>
    <p:sldLayoutId id="2147483712" r:id="rId10"/>
    <p:sldLayoutId id="2147483727" r:id="rId11"/>
    <p:sldLayoutId id="2147483720" r:id="rId12"/>
    <p:sldLayoutId id="2147483721" r:id="rId13"/>
    <p:sldLayoutId id="2147483725" r:id="rId14"/>
    <p:sldLayoutId id="2147483726" r:id="rId15"/>
    <p:sldLayoutId id="2147483722" r:id="rId16"/>
    <p:sldLayoutId id="2147483723" r:id="rId17"/>
    <p:sldLayoutId id="2147483715" r:id="rId18"/>
    <p:sldLayoutId id="2147483713" r:id="rId19"/>
    <p:sldLayoutId id="2147483714" r:id="rId20"/>
  </p:sldLayoutIdLst>
  <p:hf sldNum="0" hdr="0" ftr="0" dt="0"/>
  <p:txStyles>
    <p:title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p:titleStyle>
    <p:bodyStyle>
      <a:lvl1pPr marL="266700" indent="-26670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100000"/>
        </a:lnSpc>
        <a:spcBef>
          <a:spcPts val="200"/>
        </a:spcBef>
        <a:spcAft>
          <a:spcPts val="400"/>
        </a:spcAft>
        <a:buClr>
          <a:schemeClr val="accent1"/>
        </a:buClr>
        <a:buFont typeface="Wingdings" panose="05000000000000000000" pitchFamily="2" charset="2"/>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7" userDrawn="1">
          <p15:clr>
            <a:srgbClr val="F26B43"/>
          </p15:clr>
        </p15:guide>
        <p15:guide id="2" pos="688" userDrawn="1">
          <p15:clr>
            <a:srgbClr val="F26B43"/>
          </p15:clr>
        </p15:guide>
        <p15:guide id="3" pos="7038" userDrawn="1">
          <p15:clr>
            <a:srgbClr val="F26B43"/>
          </p15:clr>
        </p15:guide>
        <p15:guide id="4" orient="horz" pos="3702" userDrawn="1">
          <p15:clr>
            <a:srgbClr val="F26B43"/>
          </p15:clr>
        </p15:guide>
        <p15:guide id="5" orient="horz" pos="4065"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28.png"/><Relationship Id="rId5" Type="http://schemas.openxmlformats.org/officeDocument/2006/relationships/image" Target="../media/image24.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3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35.png"/><Relationship Id="rId5" Type="http://schemas.microsoft.com/office/2007/relationships/hdphoto" Target="../media/hdphoto1.wdp"/><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58.png"/><Relationship Id="rId4" Type="http://schemas.openxmlformats.org/officeDocument/2006/relationships/image" Target="../media/image57.emf"/></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60.emf"/><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63.png"/><Relationship Id="rId4" Type="http://schemas.openxmlformats.org/officeDocument/2006/relationships/image" Target="../media/image62.emf"/></Relationships>
</file>

<file path=ppt/slides/_rels/slide2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64.emf"/></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67.png"/><Relationship Id="rId4" Type="http://schemas.openxmlformats.org/officeDocument/2006/relationships/image" Target="../media/image66.emf"/></Relationships>
</file>

<file path=ppt/slides/_rels/slide3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5.png"/><Relationship Id="rId7" Type="http://schemas.openxmlformats.org/officeDocument/2006/relationships/image" Target="../media/image71.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1.emf"/></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9.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263640" y="-439565"/>
            <a:ext cx="4526280" cy="3227514"/>
          </a:xfrm>
        </p:spPr>
        <p:txBody>
          <a:bodyPr>
            <a:normAutofit/>
          </a:bodyPr>
          <a:lstStyle/>
          <a:p>
            <a:pPr algn="ctr"/>
            <a:r>
              <a:rPr lang="it-IT" sz="2400" dirty="0">
                <a:effectLst/>
                <a:latin typeface="Myriad Pro Cond"/>
                <a:ea typeface="Calibri" panose="020F0502020204030204" pitchFamily="34" charset="0"/>
                <a:cs typeface="Calibri" panose="020F0502020204030204" pitchFamily="34" charset="0"/>
              </a:rPr>
              <a:t>CHIRURGIA BARIATRICA </a:t>
            </a:r>
            <a:br>
              <a:rPr lang="it-IT" sz="2400" dirty="0">
                <a:effectLst/>
                <a:latin typeface="Myriad Pro Cond"/>
                <a:ea typeface="Calibri" panose="020F0502020204030204" pitchFamily="34" charset="0"/>
                <a:cs typeface="Calibri" panose="020F0502020204030204" pitchFamily="34" charset="0"/>
              </a:rPr>
            </a:br>
            <a:r>
              <a:rPr lang="it-IT" sz="2400" dirty="0">
                <a:effectLst/>
                <a:latin typeface="Myriad Pro Cond"/>
                <a:ea typeface="Calibri" panose="020F0502020204030204" pitchFamily="34" charset="0"/>
                <a:cs typeface="Calibri" panose="020F0502020204030204" pitchFamily="34" charset="0"/>
              </a:rPr>
              <a:t>E </a:t>
            </a:r>
            <a:br>
              <a:rPr lang="it-IT" sz="2400" dirty="0">
                <a:effectLst/>
                <a:latin typeface="Myriad Pro Cond"/>
                <a:ea typeface="Calibri" panose="020F0502020204030204" pitchFamily="34" charset="0"/>
                <a:cs typeface="Calibri" panose="020F0502020204030204" pitchFamily="34" charset="0"/>
              </a:rPr>
            </a:br>
            <a:r>
              <a:rPr lang="it-IT" sz="2400" dirty="0">
                <a:effectLst/>
                <a:latin typeface="Myriad Pro Cond"/>
                <a:ea typeface="Calibri" panose="020F0502020204030204" pitchFamily="34" charset="0"/>
                <a:cs typeface="Calibri" panose="020F0502020204030204" pitchFamily="34" charset="0"/>
              </a:rPr>
              <a:t>IPERTENSIONE PORTALE: BRIDGE PER TRAPIANTO DI FEGATO </a:t>
            </a:r>
            <a:endParaRPr lang="it-IT" sz="2400" dirty="0"/>
          </a:p>
        </p:txBody>
      </p:sp>
      <p:sp>
        <p:nvSpPr>
          <p:cNvPr id="2" name="Sottotitolo 3">
            <a:extLst>
              <a:ext uri="{FF2B5EF4-FFF2-40B4-BE49-F238E27FC236}">
                <a16:creationId xmlns:a16="http://schemas.microsoft.com/office/drawing/2014/main" id="{32C523C7-7A8D-3C30-B530-21038FD7B648}"/>
              </a:ext>
            </a:extLst>
          </p:cNvPr>
          <p:cNvSpPr txBox="1">
            <a:spLocks/>
          </p:cNvSpPr>
          <p:nvPr/>
        </p:nvSpPr>
        <p:spPr>
          <a:xfrm>
            <a:off x="5872561" y="4404156"/>
            <a:ext cx="6039957" cy="1279652"/>
          </a:xfrm>
          <a:prstGeom prst="rect">
            <a:avLst/>
          </a:prstGeom>
        </p:spPr>
        <p:txBody>
          <a:bodyPr vert="horz" lIns="91440" tIns="45720" rIns="91440" bIns="45720" rtlCol="0">
            <a:normAutofit/>
          </a:bodyPr>
          <a:lstStyle>
            <a:lvl1pPr marL="0" indent="0" algn="l" defTabSz="914400" rtl="0" eaLnBrk="1" latinLnBrk="0" hangingPunct="1">
              <a:lnSpc>
                <a:spcPct val="100000"/>
              </a:lnSpc>
              <a:spcBef>
                <a:spcPts val="1200"/>
              </a:spcBef>
              <a:spcAft>
                <a:spcPts val="200"/>
              </a:spcAft>
              <a:buClr>
                <a:schemeClr val="accent1"/>
              </a:buClr>
              <a:buSzPct val="100000"/>
              <a:buFont typeface="Wingdings" panose="05000000000000000000" pitchFamily="2" charset="2"/>
              <a:buNone/>
              <a:defRPr sz="2400" kern="1200" cap="all" spc="200" baseline="0">
                <a:solidFill>
                  <a:schemeClr val="tx1">
                    <a:lumMod val="75000"/>
                    <a:lumOff val="25000"/>
                  </a:schemeClr>
                </a:solidFill>
                <a:latin typeface="+mn-lt"/>
                <a:ea typeface="+mn-ea"/>
                <a:cs typeface="+mn-cs"/>
              </a:defRPr>
            </a:lvl1pPr>
            <a:lvl2pPr marL="4572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2pPr>
            <a:lvl3pPr marL="9144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400" kern="1200">
                <a:solidFill>
                  <a:schemeClr val="tx1">
                    <a:lumMod val="75000"/>
                    <a:lumOff val="25000"/>
                  </a:schemeClr>
                </a:solidFill>
                <a:latin typeface="+mn-lt"/>
                <a:ea typeface="+mn-ea"/>
                <a:cs typeface="+mn-cs"/>
              </a:defRPr>
            </a:lvl3pPr>
            <a:lvl4pPr marL="13716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4pPr>
            <a:lvl5pPr marL="1828800" indent="0" algn="ctr" defTabSz="914400" rtl="0" eaLnBrk="1" latinLnBrk="0" hangingPunct="1">
              <a:lnSpc>
                <a:spcPct val="100000"/>
              </a:lnSpc>
              <a:spcBef>
                <a:spcPts val="200"/>
              </a:spcBef>
              <a:spcAft>
                <a:spcPts val="400"/>
              </a:spcAft>
              <a:buClr>
                <a:schemeClr val="accent1"/>
              </a:buClr>
              <a:buFont typeface="Wingdings" panose="05000000000000000000" pitchFamily="2" charset="2"/>
              <a:buNone/>
              <a:defRPr sz="2000" kern="1200">
                <a:solidFill>
                  <a:schemeClr val="tx1">
                    <a:lumMod val="75000"/>
                    <a:lumOff val="25000"/>
                  </a:schemeClr>
                </a:solidFill>
                <a:latin typeface="+mn-lt"/>
                <a:ea typeface="+mn-ea"/>
                <a:cs typeface="+mn-cs"/>
              </a:defRPr>
            </a:lvl5pPr>
            <a:lvl6pPr marL="22860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6pPr>
            <a:lvl7pPr marL="27432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7pPr>
            <a:lvl8pPr marL="32004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8pPr>
            <a:lvl9pPr marL="3657600" indent="0" algn="ctr" defTabSz="914400" rtl="0" eaLnBrk="1" latinLnBrk="0" hangingPunct="1">
              <a:lnSpc>
                <a:spcPct val="90000"/>
              </a:lnSpc>
              <a:spcBef>
                <a:spcPts val="200"/>
              </a:spcBef>
              <a:spcAft>
                <a:spcPts val="400"/>
              </a:spcAft>
              <a:buClr>
                <a:schemeClr val="accent1"/>
              </a:buClr>
              <a:buFont typeface="Calibri" pitchFamily="34" charset="0"/>
              <a:buNone/>
              <a:defRPr sz="2000" kern="1200">
                <a:solidFill>
                  <a:schemeClr val="tx1">
                    <a:lumMod val="75000"/>
                    <a:lumOff val="25000"/>
                  </a:schemeClr>
                </a:solidFill>
                <a:latin typeface="+mn-lt"/>
                <a:ea typeface="+mn-ea"/>
                <a:cs typeface="+mn-cs"/>
              </a:defRPr>
            </a:lvl9pPr>
          </a:lstStyle>
          <a:p>
            <a:r>
              <a:rPr lang="it-IT" sz="1400" b="1" dirty="0">
                <a:solidFill>
                  <a:srgbClr val="00ACB6"/>
                </a:solidFill>
              </a:rPr>
              <a:t>Amanda </a:t>
            </a:r>
            <a:r>
              <a:rPr lang="it-IT" sz="1400" b="1" dirty="0" err="1">
                <a:solidFill>
                  <a:srgbClr val="00ACB6"/>
                </a:solidFill>
              </a:rPr>
              <a:t>belluzzi,MD</a:t>
            </a:r>
            <a:endParaRPr lang="it-IT" sz="1400" b="1" dirty="0">
              <a:solidFill>
                <a:srgbClr val="00ACB6"/>
              </a:solidFill>
            </a:endParaRPr>
          </a:p>
          <a:p>
            <a:r>
              <a:rPr lang="it-IT" sz="1400" b="1" dirty="0">
                <a:solidFill>
                  <a:srgbClr val="00ACB6"/>
                </a:solidFill>
              </a:rPr>
              <a:t>U.O.C. chirurgia generale, Ospedale S. Maria della Misericordia, Rovigo </a:t>
            </a:r>
          </a:p>
        </p:txBody>
      </p:sp>
    </p:spTree>
    <p:extLst>
      <p:ext uri="{BB962C8B-B14F-4D97-AF65-F5344CB8AC3E}">
        <p14:creationId xmlns:p14="http://schemas.microsoft.com/office/powerpoint/2010/main" val="471150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2198EC-D84B-6CFA-671C-433A7CB8883F}"/>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53546C76-55D5-C81C-FCF2-A6CB397CED7A}"/>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A969D46B-E609-6A14-AF44-51189A10EFE0}"/>
              </a:ext>
            </a:extLst>
          </p:cNvPr>
          <p:cNvSpPr txBox="1"/>
          <p:nvPr/>
        </p:nvSpPr>
        <p:spPr>
          <a:xfrm>
            <a:off x="5736656" y="94466"/>
            <a:ext cx="6699184" cy="369332"/>
          </a:xfrm>
          <a:prstGeom prst="rect">
            <a:avLst/>
          </a:prstGeom>
          <a:noFill/>
        </p:spPr>
        <p:txBody>
          <a:bodyPr wrap="square" rtlCol="0">
            <a:spAutoFit/>
          </a:bodyPr>
          <a:lstStyle/>
          <a:p>
            <a:pPr algn="just"/>
            <a:r>
              <a:rPr lang="it-IT" b="1" dirty="0">
                <a:solidFill>
                  <a:schemeClr val="tx2"/>
                </a:solidFill>
              </a:rPr>
              <a:t>Portal </a:t>
            </a:r>
            <a:r>
              <a:rPr lang="it-IT" b="1" dirty="0" err="1">
                <a:solidFill>
                  <a:schemeClr val="tx2"/>
                </a:solidFill>
              </a:rPr>
              <a:t>Hypertension</a:t>
            </a:r>
            <a:r>
              <a:rPr lang="it-IT" b="1" dirty="0">
                <a:solidFill>
                  <a:schemeClr val="tx2"/>
                </a:solidFill>
              </a:rPr>
              <a:t>: </a:t>
            </a:r>
            <a:r>
              <a:rPr lang="it-IT" b="1" dirty="0" err="1">
                <a:solidFill>
                  <a:schemeClr val="tx2"/>
                </a:solidFill>
              </a:rPr>
              <a:t>definition</a:t>
            </a:r>
            <a:r>
              <a:rPr lang="it-IT" b="1" dirty="0">
                <a:solidFill>
                  <a:schemeClr val="tx2"/>
                </a:solidFill>
              </a:rPr>
              <a:t> and clinical </a:t>
            </a:r>
            <a:r>
              <a:rPr lang="it-IT" b="1" dirty="0" err="1">
                <a:solidFill>
                  <a:schemeClr val="tx2"/>
                </a:solidFill>
              </a:rPr>
              <a:t>significance</a:t>
            </a:r>
            <a:r>
              <a:rPr lang="it-IT" b="1" dirty="0">
                <a:solidFill>
                  <a:schemeClr val="tx2"/>
                </a:solidFill>
              </a:rPr>
              <a:t> in MBS</a:t>
            </a:r>
          </a:p>
        </p:txBody>
      </p:sp>
      <p:pic>
        <p:nvPicPr>
          <p:cNvPr id="4" name="Immagine 3">
            <a:extLst>
              <a:ext uri="{FF2B5EF4-FFF2-40B4-BE49-F238E27FC236}">
                <a16:creationId xmlns:a16="http://schemas.microsoft.com/office/drawing/2014/main" id="{2F8B339F-665D-2BB4-6916-8C84C0B38EB1}"/>
              </a:ext>
            </a:extLst>
          </p:cNvPr>
          <p:cNvPicPr>
            <a:picLocks noChangeAspect="1"/>
          </p:cNvPicPr>
          <p:nvPr/>
        </p:nvPicPr>
        <p:blipFill>
          <a:blip r:embed="rId2"/>
          <a:srcRect l="5836" t="11263" r="6136" b="16877"/>
          <a:stretch/>
        </p:blipFill>
        <p:spPr>
          <a:xfrm>
            <a:off x="4812632" y="51287"/>
            <a:ext cx="683875" cy="558266"/>
          </a:xfrm>
          <a:prstGeom prst="rect">
            <a:avLst/>
          </a:prstGeom>
        </p:spPr>
      </p:pic>
      <p:pic>
        <p:nvPicPr>
          <p:cNvPr id="5" name="Immagine 4">
            <a:extLst>
              <a:ext uri="{FF2B5EF4-FFF2-40B4-BE49-F238E27FC236}">
                <a16:creationId xmlns:a16="http://schemas.microsoft.com/office/drawing/2014/main" id="{88F5489E-15FE-2045-7953-4CBCEEC3F055}"/>
              </a:ext>
            </a:extLst>
          </p:cNvPr>
          <p:cNvPicPr>
            <a:picLocks noChangeAspect="1"/>
          </p:cNvPicPr>
          <p:nvPr/>
        </p:nvPicPr>
        <p:blipFill>
          <a:blip r:embed="rId3"/>
          <a:stretch>
            <a:fillRect/>
          </a:stretch>
        </p:blipFill>
        <p:spPr>
          <a:xfrm>
            <a:off x="-6040" y="463798"/>
            <a:ext cx="4056402" cy="1276716"/>
          </a:xfrm>
          <a:prstGeom prst="rect">
            <a:avLst/>
          </a:prstGeom>
        </p:spPr>
      </p:pic>
      <p:sp>
        <p:nvSpPr>
          <p:cNvPr id="6" name="CasellaDiTesto 5">
            <a:extLst>
              <a:ext uri="{FF2B5EF4-FFF2-40B4-BE49-F238E27FC236}">
                <a16:creationId xmlns:a16="http://schemas.microsoft.com/office/drawing/2014/main" id="{3805B41E-C3E8-5A95-128D-0149AEC6CA00}"/>
              </a:ext>
            </a:extLst>
          </p:cNvPr>
          <p:cNvSpPr txBox="1"/>
          <p:nvPr/>
        </p:nvSpPr>
        <p:spPr>
          <a:xfrm>
            <a:off x="2396679" y="558265"/>
            <a:ext cx="565748" cy="307777"/>
          </a:xfrm>
          <a:prstGeom prst="rect">
            <a:avLst/>
          </a:prstGeom>
          <a:noFill/>
          <a:ln>
            <a:solidFill>
              <a:srgbClr val="000090"/>
            </a:solidFill>
          </a:ln>
        </p:spPr>
        <p:txBody>
          <a:bodyPr wrap="square" rtlCol="0">
            <a:spAutoFit/>
          </a:bodyPr>
          <a:lstStyle/>
          <a:p>
            <a:r>
              <a:rPr lang="it-IT" sz="1400" b="1" dirty="0">
                <a:solidFill>
                  <a:srgbClr val="000090"/>
                </a:solidFill>
              </a:rPr>
              <a:t>2023</a:t>
            </a:r>
          </a:p>
        </p:txBody>
      </p:sp>
      <p:sp>
        <p:nvSpPr>
          <p:cNvPr id="8" name="CasellaDiTesto 7">
            <a:extLst>
              <a:ext uri="{FF2B5EF4-FFF2-40B4-BE49-F238E27FC236}">
                <a16:creationId xmlns:a16="http://schemas.microsoft.com/office/drawing/2014/main" id="{1E271305-8A3A-AA8C-D64E-83C7D1C82645}"/>
              </a:ext>
            </a:extLst>
          </p:cNvPr>
          <p:cNvSpPr txBox="1"/>
          <p:nvPr/>
        </p:nvSpPr>
        <p:spPr>
          <a:xfrm>
            <a:off x="-6040" y="5733259"/>
            <a:ext cx="12191999" cy="430887"/>
          </a:xfrm>
          <a:prstGeom prst="rect">
            <a:avLst/>
          </a:prstGeom>
          <a:noFill/>
        </p:spPr>
        <p:txBody>
          <a:bodyPr wrap="square">
            <a:spAutoFit/>
          </a:bodyPr>
          <a:lstStyle/>
          <a:p>
            <a:r>
              <a:rPr lang="it-IT" sz="1100" dirty="0">
                <a:solidFill>
                  <a:schemeClr val="tx2"/>
                </a:solidFill>
              </a:rPr>
              <a:t>Fiordaliso M, Marincola G, Pala B, Muraro R, Mazzone M, Di Marcantonio MC, Mincione G. A Narrative Review on Non-</a:t>
            </a:r>
            <a:r>
              <a:rPr lang="it-IT" sz="1100" dirty="0" err="1">
                <a:solidFill>
                  <a:schemeClr val="tx2"/>
                </a:solidFill>
              </a:rPr>
              <a:t>Cirrohotic</a:t>
            </a:r>
            <a:r>
              <a:rPr lang="it-IT" sz="1100" dirty="0">
                <a:solidFill>
                  <a:schemeClr val="tx2"/>
                </a:solidFill>
              </a:rPr>
              <a:t> Portal </a:t>
            </a:r>
            <a:r>
              <a:rPr lang="it-IT" sz="1100" dirty="0" err="1">
                <a:solidFill>
                  <a:schemeClr val="tx2"/>
                </a:solidFill>
              </a:rPr>
              <a:t>Hypertension</a:t>
            </a:r>
            <a:r>
              <a:rPr lang="it-IT" sz="1100" dirty="0">
                <a:solidFill>
                  <a:schemeClr val="tx2"/>
                </a:solidFill>
              </a:rPr>
              <a:t>: Not </a:t>
            </a:r>
            <a:r>
              <a:rPr lang="it-IT" sz="1100" dirty="0" err="1">
                <a:solidFill>
                  <a:schemeClr val="tx2"/>
                </a:solidFill>
              </a:rPr>
              <a:t>All</a:t>
            </a:r>
            <a:r>
              <a:rPr lang="it-IT" sz="1100" dirty="0">
                <a:solidFill>
                  <a:schemeClr val="tx2"/>
                </a:solidFill>
              </a:rPr>
              <a:t> Portal </a:t>
            </a:r>
            <a:r>
              <a:rPr lang="it-IT" sz="1100" dirty="0" err="1">
                <a:solidFill>
                  <a:schemeClr val="tx2"/>
                </a:solidFill>
              </a:rPr>
              <a:t>Hypertensions</a:t>
            </a:r>
            <a:r>
              <a:rPr lang="it-IT" sz="1100" dirty="0">
                <a:solidFill>
                  <a:schemeClr val="tx2"/>
                </a:solidFill>
              </a:rPr>
              <a:t> Mean </a:t>
            </a:r>
            <a:r>
              <a:rPr lang="it-IT" sz="1100" dirty="0" err="1">
                <a:solidFill>
                  <a:schemeClr val="tx2"/>
                </a:solidFill>
              </a:rPr>
              <a:t>Cirrhosis</a:t>
            </a:r>
            <a:r>
              <a:rPr lang="it-IT" sz="1100" dirty="0">
                <a:solidFill>
                  <a:schemeClr val="tx2"/>
                </a:solidFill>
              </a:rPr>
              <a:t>. </a:t>
            </a:r>
            <a:r>
              <a:rPr lang="it-IT" sz="1100" dirty="0" err="1">
                <a:solidFill>
                  <a:schemeClr val="tx2"/>
                </a:solidFill>
              </a:rPr>
              <a:t>Diagnostics</a:t>
            </a:r>
            <a:r>
              <a:rPr lang="it-IT" sz="1100" dirty="0">
                <a:solidFill>
                  <a:schemeClr val="tx2"/>
                </a:solidFill>
              </a:rPr>
              <a:t> (Basel). 2023 </a:t>
            </a:r>
            <a:r>
              <a:rPr lang="it-IT" sz="1100" dirty="0" err="1">
                <a:solidFill>
                  <a:schemeClr val="tx2"/>
                </a:solidFill>
              </a:rPr>
              <a:t>Oct</a:t>
            </a:r>
            <a:r>
              <a:rPr lang="it-IT" sz="1100" dirty="0">
                <a:solidFill>
                  <a:schemeClr val="tx2"/>
                </a:solidFill>
              </a:rPr>
              <a:t> 20;13(20):3263. </a:t>
            </a:r>
          </a:p>
        </p:txBody>
      </p:sp>
      <p:pic>
        <p:nvPicPr>
          <p:cNvPr id="9" name="Immagine 8">
            <a:extLst>
              <a:ext uri="{FF2B5EF4-FFF2-40B4-BE49-F238E27FC236}">
                <a16:creationId xmlns:a16="http://schemas.microsoft.com/office/drawing/2014/main" id="{F8C7D533-3C49-C618-667F-94ADF30976CF}"/>
              </a:ext>
            </a:extLst>
          </p:cNvPr>
          <p:cNvPicPr>
            <a:picLocks noChangeAspect="1"/>
          </p:cNvPicPr>
          <p:nvPr/>
        </p:nvPicPr>
        <p:blipFill>
          <a:blip r:embed="rId4"/>
          <a:stretch>
            <a:fillRect/>
          </a:stretch>
        </p:blipFill>
        <p:spPr>
          <a:xfrm>
            <a:off x="6328623" y="463798"/>
            <a:ext cx="5147521" cy="3604290"/>
          </a:xfrm>
          <a:prstGeom prst="rect">
            <a:avLst/>
          </a:prstGeom>
        </p:spPr>
      </p:pic>
      <p:sp>
        <p:nvSpPr>
          <p:cNvPr id="11" name="CasellaDiTesto 10">
            <a:extLst>
              <a:ext uri="{FF2B5EF4-FFF2-40B4-BE49-F238E27FC236}">
                <a16:creationId xmlns:a16="http://schemas.microsoft.com/office/drawing/2014/main" id="{8C9676C4-281A-A282-638C-43229E46ACF7}"/>
              </a:ext>
            </a:extLst>
          </p:cNvPr>
          <p:cNvSpPr txBox="1"/>
          <p:nvPr/>
        </p:nvSpPr>
        <p:spPr>
          <a:xfrm>
            <a:off x="0" y="1834981"/>
            <a:ext cx="6222732" cy="954107"/>
          </a:xfrm>
          <a:prstGeom prst="rect">
            <a:avLst/>
          </a:prstGeom>
          <a:noFill/>
        </p:spPr>
        <p:txBody>
          <a:bodyPr wrap="square">
            <a:spAutoFit/>
          </a:bodyPr>
          <a:lstStyle/>
          <a:p>
            <a:pPr algn="just"/>
            <a:r>
              <a:rPr lang="en-US" sz="1400" b="1" dirty="0"/>
              <a:t>Liver cirrhosis (A)</a:t>
            </a:r>
            <a:r>
              <a:rPr lang="en-US" sz="1400" dirty="0"/>
              <a:t>: increase in </a:t>
            </a:r>
            <a:r>
              <a:rPr lang="en-US" sz="1400" b="1" dirty="0"/>
              <a:t>resistance at the sinusoidal level </a:t>
            </a:r>
            <a:r>
              <a:rPr lang="en-US" sz="1400" dirty="0"/>
              <a:t>and a </a:t>
            </a:r>
            <a:r>
              <a:rPr lang="en-US" sz="1400" dirty="0" err="1"/>
              <a:t>hepatofugal</a:t>
            </a:r>
            <a:r>
              <a:rPr lang="en-US" sz="1400" dirty="0"/>
              <a:t> flow is evident </a:t>
            </a:r>
          </a:p>
          <a:p>
            <a:pPr algn="just"/>
            <a:r>
              <a:rPr lang="en-US" sz="1400" b="1" dirty="0">
                <a:solidFill>
                  <a:srgbClr val="C00000"/>
                </a:solidFill>
              </a:rPr>
              <a:t>Non-Cirrhotic Portal Hypertension (NCPH) (B)</a:t>
            </a:r>
            <a:r>
              <a:rPr lang="en-US" sz="1400" dirty="0"/>
              <a:t>: the </a:t>
            </a:r>
            <a:r>
              <a:rPr lang="en-US" sz="1400" b="1" dirty="0">
                <a:solidFill>
                  <a:srgbClr val="C00000"/>
                </a:solidFill>
              </a:rPr>
              <a:t>resistances increase at the presinusoidal level</a:t>
            </a:r>
          </a:p>
        </p:txBody>
      </p:sp>
      <p:pic>
        <p:nvPicPr>
          <p:cNvPr id="12" name="Immagine 11">
            <a:extLst>
              <a:ext uri="{FF2B5EF4-FFF2-40B4-BE49-F238E27FC236}">
                <a16:creationId xmlns:a16="http://schemas.microsoft.com/office/drawing/2014/main" id="{40CD14D7-746E-33B9-CBB4-12A24E4F97CD}"/>
              </a:ext>
            </a:extLst>
          </p:cNvPr>
          <p:cNvPicPr>
            <a:picLocks noChangeAspect="1"/>
          </p:cNvPicPr>
          <p:nvPr/>
        </p:nvPicPr>
        <p:blipFill>
          <a:blip r:embed="rId5"/>
          <a:stretch>
            <a:fillRect/>
          </a:stretch>
        </p:blipFill>
        <p:spPr>
          <a:xfrm>
            <a:off x="4050362" y="4160271"/>
            <a:ext cx="5986791" cy="1664352"/>
          </a:xfrm>
          <a:prstGeom prst="rect">
            <a:avLst/>
          </a:prstGeom>
        </p:spPr>
      </p:pic>
      <p:pic>
        <p:nvPicPr>
          <p:cNvPr id="13" name="Immagine 12">
            <a:extLst>
              <a:ext uri="{FF2B5EF4-FFF2-40B4-BE49-F238E27FC236}">
                <a16:creationId xmlns:a16="http://schemas.microsoft.com/office/drawing/2014/main" id="{F7142EB5-BAA1-D91C-1BA2-849C28861F88}"/>
              </a:ext>
            </a:extLst>
          </p:cNvPr>
          <p:cNvPicPr>
            <a:picLocks noChangeAspect="1"/>
          </p:cNvPicPr>
          <p:nvPr/>
        </p:nvPicPr>
        <p:blipFill>
          <a:blip r:embed="rId6"/>
          <a:srcRect l="2264" t="2523" r="1871" b="8404"/>
          <a:stretch/>
        </p:blipFill>
        <p:spPr>
          <a:xfrm>
            <a:off x="208374" y="3197676"/>
            <a:ext cx="3390524" cy="2319186"/>
          </a:xfrm>
          <a:prstGeom prst="rect">
            <a:avLst/>
          </a:prstGeom>
        </p:spPr>
      </p:pic>
    </p:spTree>
    <p:extLst>
      <p:ext uri="{BB962C8B-B14F-4D97-AF65-F5344CB8AC3E}">
        <p14:creationId xmlns:p14="http://schemas.microsoft.com/office/powerpoint/2010/main" val="12241136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46F5CE-D5E5-C40E-1AA7-87449E58AFFF}"/>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70F4C746-0757-E1A7-220B-6F55F7C4ADF7}"/>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6DB68B6C-A70E-B8F1-09FA-BD13C2766D61}"/>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70BE696C-7B95-31B7-4A19-0F44A979F037}"/>
              </a:ext>
            </a:extLst>
          </p:cNvPr>
          <p:cNvPicPr>
            <a:picLocks noChangeAspect="1"/>
          </p:cNvPicPr>
          <p:nvPr/>
        </p:nvPicPr>
        <p:blipFill>
          <a:blip r:embed="rId2"/>
          <a:srcRect l="5836" t="11263" r="6136" b="16877"/>
          <a:stretch/>
        </p:blipFill>
        <p:spPr>
          <a:xfrm>
            <a:off x="6517051" y="0"/>
            <a:ext cx="683875" cy="558266"/>
          </a:xfrm>
          <a:prstGeom prst="rect">
            <a:avLst/>
          </a:prstGeom>
        </p:spPr>
      </p:pic>
      <p:sp>
        <p:nvSpPr>
          <p:cNvPr id="8" name="CasellaDiTesto 7">
            <a:extLst>
              <a:ext uri="{FF2B5EF4-FFF2-40B4-BE49-F238E27FC236}">
                <a16:creationId xmlns:a16="http://schemas.microsoft.com/office/drawing/2014/main" id="{5A807776-0563-AAED-EF32-A068E6255586}"/>
              </a:ext>
            </a:extLst>
          </p:cNvPr>
          <p:cNvSpPr txBox="1"/>
          <p:nvPr/>
        </p:nvSpPr>
        <p:spPr>
          <a:xfrm>
            <a:off x="8588" y="5861915"/>
            <a:ext cx="12191999" cy="261610"/>
          </a:xfrm>
          <a:prstGeom prst="rect">
            <a:avLst/>
          </a:prstGeom>
          <a:noFill/>
        </p:spPr>
        <p:txBody>
          <a:bodyPr wrap="square">
            <a:spAutoFit/>
          </a:bodyPr>
          <a:lstStyle/>
          <a:p>
            <a:r>
              <a:rPr lang="en-US" sz="1100" dirty="0">
                <a:solidFill>
                  <a:schemeClr val="tx2"/>
                </a:solidFill>
              </a:rPr>
              <a:t>de </a:t>
            </a:r>
            <a:r>
              <a:rPr lang="en-US" sz="1100" dirty="0" err="1">
                <a:solidFill>
                  <a:schemeClr val="tx2"/>
                </a:solidFill>
              </a:rPr>
              <a:t>Franchis</a:t>
            </a:r>
            <a:r>
              <a:rPr lang="en-US" sz="1100" dirty="0">
                <a:solidFill>
                  <a:schemeClr val="tx2"/>
                </a:solidFill>
              </a:rPr>
              <a:t> R, Bosch J, Garcia-Tsao G, </a:t>
            </a:r>
            <a:r>
              <a:rPr lang="en-US" sz="1100" dirty="0" err="1">
                <a:solidFill>
                  <a:schemeClr val="tx2"/>
                </a:solidFill>
              </a:rPr>
              <a:t>Reiberger</a:t>
            </a:r>
            <a:r>
              <a:rPr lang="en-US" sz="1100" dirty="0">
                <a:solidFill>
                  <a:schemeClr val="tx2"/>
                </a:solidFill>
              </a:rPr>
              <a:t> T, Ripoll C; </a:t>
            </a:r>
            <a:r>
              <a:rPr lang="en-US" sz="1100" dirty="0" err="1">
                <a:solidFill>
                  <a:schemeClr val="tx2"/>
                </a:solidFill>
              </a:rPr>
              <a:t>Baveno</a:t>
            </a:r>
            <a:r>
              <a:rPr lang="en-US" sz="1100" dirty="0">
                <a:solidFill>
                  <a:schemeClr val="tx2"/>
                </a:solidFill>
              </a:rPr>
              <a:t> VII Faculty. </a:t>
            </a:r>
            <a:r>
              <a:rPr lang="en-US" sz="1100" dirty="0" err="1">
                <a:solidFill>
                  <a:schemeClr val="tx2"/>
                </a:solidFill>
              </a:rPr>
              <a:t>Baveno</a:t>
            </a:r>
            <a:r>
              <a:rPr lang="en-US" sz="1100" dirty="0">
                <a:solidFill>
                  <a:schemeClr val="tx2"/>
                </a:solidFill>
              </a:rPr>
              <a:t> VII - Renewing consensus in portal hypertension. J Hepatol. 2022 Apr;76(4):959-974. </a:t>
            </a:r>
            <a:endParaRPr lang="it-IT" sz="1100" dirty="0">
              <a:solidFill>
                <a:schemeClr val="tx2"/>
              </a:solidFill>
            </a:endParaRPr>
          </a:p>
        </p:txBody>
      </p:sp>
      <p:pic>
        <p:nvPicPr>
          <p:cNvPr id="7" name="Immagine 6">
            <a:extLst>
              <a:ext uri="{FF2B5EF4-FFF2-40B4-BE49-F238E27FC236}">
                <a16:creationId xmlns:a16="http://schemas.microsoft.com/office/drawing/2014/main" id="{E7BFC688-C9CD-EABF-C242-A0683F3E9D9F}"/>
              </a:ext>
            </a:extLst>
          </p:cNvPr>
          <p:cNvPicPr>
            <a:picLocks noChangeAspect="1"/>
          </p:cNvPicPr>
          <p:nvPr/>
        </p:nvPicPr>
        <p:blipFill>
          <a:blip r:embed="rId3"/>
          <a:stretch>
            <a:fillRect/>
          </a:stretch>
        </p:blipFill>
        <p:spPr>
          <a:xfrm>
            <a:off x="8588" y="457473"/>
            <a:ext cx="3358515" cy="519911"/>
          </a:xfrm>
          <a:prstGeom prst="rect">
            <a:avLst/>
          </a:prstGeom>
        </p:spPr>
      </p:pic>
      <p:sp>
        <p:nvSpPr>
          <p:cNvPr id="10" name="CasellaDiTesto 9">
            <a:extLst>
              <a:ext uri="{FF2B5EF4-FFF2-40B4-BE49-F238E27FC236}">
                <a16:creationId xmlns:a16="http://schemas.microsoft.com/office/drawing/2014/main" id="{1810061F-912E-7879-9B67-E68075AEE5B4}"/>
              </a:ext>
            </a:extLst>
          </p:cNvPr>
          <p:cNvSpPr txBox="1"/>
          <p:nvPr/>
        </p:nvSpPr>
        <p:spPr>
          <a:xfrm>
            <a:off x="3189676" y="386077"/>
            <a:ext cx="565748" cy="276999"/>
          </a:xfrm>
          <a:prstGeom prst="rect">
            <a:avLst/>
          </a:prstGeom>
          <a:noFill/>
          <a:ln>
            <a:solidFill>
              <a:srgbClr val="000090"/>
            </a:solidFill>
          </a:ln>
        </p:spPr>
        <p:txBody>
          <a:bodyPr wrap="square" rtlCol="0">
            <a:spAutoFit/>
          </a:bodyPr>
          <a:lstStyle/>
          <a:p>
            <a:r>
              <a:rPr lang="it-IT" sz="1200" b="1" dirty="0">
                <a:solidFill>
                  <a:srgbClr val="000090"/>
                </a:solidFill>
              </a:rPr>
              <a:t>2022</a:t>
            </a:r>
          </a:p>
        </p:txBody>
      </p:sp>
      <p:pic>
        <p:nvPicPr>
          <p:cNvPr id="14" name="Immagine 13">
            <a:extLst>
              <a:ext uri="{FF2B5EF4-FFF2-40B4-BE49-F238E27FC236}">
                <a16:creationId xmlns:a16="http://schemas.microsoft.com/office/drawing/2014/main" id="{857DAB74-9C53-5CA2-EC1B-6F2B1B501E68}"/>
              </a:ext>
            </a:extLst>
          </p:cNvPr>
          <p:cNvPicPr>
            <a:picLocks noChangeAspect="1"/>
          </p:cNvPicPr>
          <p:nvPr/>
        </p:nvPicPr>
        <p:blipFill>
          <a:blip r:embed="rId4"/>
          <a:stretch>
            <a:fillRect/>
          </a:stretch>
        </p:blipFill>
        <p:spPr>
          <a:xfrm>
            <a:off x="9573033" y="3553752"/>
            <a:ext cx="1634630" cy="2179507"/>
          </a:xfrm>
          <a:prstGeom prst="rect">
            <a:avLst/>
          </a:prstGeom>
        </p:spPr>
      </p:pic>
      <p:pic>
        <p:nvPicPr>
          <p:cNvPr id="16" name="Immagine 15">
            <a:extLst>
              <a:ext uri="{FF2B5EF4-FFF2-40B4-BE49-F238E27FC236}">
                <a16:creationId xmlns:a16="http://schemas.microsoft.com/office/drawing/2014/main" id="{17787BEE-8A09-A471-777C-02BDF22F7A0C}"/>
              </a:ext>
            </a:extLst>
          </p:cNvPr>
          <p:cNvPicPr>
            <a:picLocks noChangeAspect="1"/>
          </p:cNvPicPr>
          <p:nvPr/>
        </p:nvPicPr>
        <p:blipFill>
          <a:blip r:embed="rId5"/>
          <a:stretch>
            <a:fillRect/>
          </a:stretch>
        </p:blipFill>
        <p:spPr>
          <a:xfrm>
            <a:off x="99054" y="1106869"/>
            <a:ext cx="5577740" cy="4419958"/>
          </a:xfrm>
          <a:prstGeom prst="rect">
            <a:avLst/>
          </a:prstGeom>
        </p:spPr>
      </p:pic>
      <p:sp>
        <p:nvSpPr>
          <p:cNvPr id="18" name="CasellaDiTesto 17">
            <a:extLst>
              <a:ext uri="{FF2B5EF4-FFF2-40B4-BE49-F238E27FC236}">
                <a16:creationId xmlns:a16="http://schemas.microsoft.com/office/drawing/2014/main" id="{25437422-824D-4DDF-C531-2FC13A60C764}"/>
              </a:ext>
            </a:extLst>
          </p:cNvPr>
          <p:cNvSpPr txBox="1"/>
          <p:nvPr/>
        </p:nvSpPr>
        <p:spPr>
          <a:xfrm>
            <a:off x="3040435" y="771781"/>
            <a:ext cx="4686245" cy="646331"/>
          </a:xfrm>
          <a:prstGeom prst="rect">
            <a:avLst/>
          </a:prstGeom>
          <a:noFill/>
        </p:spPr>
        <p:txBody>
          <a:bodyPr wrap="square">
            <a:spAutoFit/>
          </a:bodyPr>
          <a:lstStyle/>
          <a:p>
            <a:r>
              <a:rPr lang="fr-FR" dirty="0"/>
              <a:t>HVPH: </a:t>
            </a:r>
            <a:r>
              <a:rPr lang="fr-FR" dirty="0" err="1"/>
              <a:t>hepatic</a:t>
            </a:r>
            <a:r>
              <a:rPr lang="fr-FR" dirty="0"/>
              <a:t> </a:t>
            </a:r>
            <a:r>
              <a:rPr lang="fr-FR" dirty="0" err="1"/>
              <a:t>venous</a:t>
            </a:r>
            <a:r>
              <a:rPr lang="fr-FR" dirty="0"/>
              <a:t> pressure gradient </a:t>
            </a:r>
          </a:p>
          <a:p>
            <a:r>
              <a:rPr lang="fr-FR" dirty="0"/>
              <a:t>CSPH: </a:t>
            </a:r>
            <a:r>
              <a:rPr lang="fr-FR" dirty="0" err="1"/>
              <a:t>clinically</a:t>
            </a:r>
            <a:r>
              <a:rPr lang="fr-FR" dirty="0"/>
              <a:t> </a:t>
            </a:r>
            <a:r>
              <a:rPr lang="fr-FR" dirty="0" err="1"/>
              <a:t>significant</a:t>
            </a:r>
            <a:r>
              <a:rPr lang="fr-FR" dirty="0"/>
              <a:t> portal hypertension</a:t>
            </a:r>
            <a:endParaRPr lang="it-IT" dirty="0"/>
          </a:p>
        </p:txBody>
      </p:sp>
      <p:pic>
        <p:nvPicPr>
          <p:cNvPr id="20" name="Immagine 19">
            <a:extLst>
              <a:ext uri="{FF2B5EF4-FFF2-40B4-BE49-F238E27FC236}">
                <a16:creationId xmlns:a16="http://schemas.microsoft.com/office/drawing/2014/main" id="{1624B87E-6E63-EDB9-E565-9CAF29F22317}"/>
              </a:ext>
            </a:extLst>
          </p:cNvPr>
          <p:cNvPicPr>
            <a:picLocks noChangeAspect="1"/>
          </p:cNvPicPr>
          <p:nvPr/>
        </p:nvPicPr>
        <p:blipFill>
          <a:blip r:embed="rId6"/>
          <a:stretch>
            <a:fillRect/>
          </a:stretch>
        </p:blipFill>
        <p:spPr>
          <a:xfrm>
            <a:off x="5907279" y="1456832"/>
            <a:ext cx="5860925" cy="1777431"/>
          </a:xfrm>
          <a:prstGeom prst="rect">
            <a:avLst/>
          </a:prstGeom>
        </p:spPr>
      </p:pic>
      <p:sp>
        <p:nvSpPr>
          <p:cNvPr id="22" name="Rettangolo 21">
            <a:extLst>
              <a:ext uri="{FF2B5EF4-FFF2-40B4-BE49-F238E27FC236}">
                <a16:creationId xmlns:a16="http://schemas.microsoft.com/office/drawing/2014/main" id="{CC64F9B2-48C5-CAA2-CA62-588DE7D413F3}"/>
              </a:ext>
            </a:extLst>
          </p:cNvPr>
          <p:cNvSpPr/>
          <p:nvPr/>
        </p:nvSpPr>
        <p:spPr>
          <a:xfrm>
            <a:off x="7443216" y="2679192"/>
            <a:ext cx="4123944" cy="593791"/>
          </a:xfrm>
          <a:prstGeom prst="rect">
            <a:avLst/>
          </a:prstGeom>
          <a:noFill/>
          <a:ln w="38100">
            <a:solidFill>
              <a:schemeClr val="bg2">
                <a:lumMod val="9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197771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A53011-3018-A13D-4F18-276B64BF9804}"/>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FF7F07D1-9F4F-CF8E-0553-7D33DE4BD0C4}"/>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FF53BDEE-EB57-7232-2476-6388AC1A2B9B}"/>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527F6EFF-9930-C653-BEEB-792C1D666131}"/>
              </a:ext>
            </a:extLst>
          </p:cNvPr>
          <p:cNvPicPr>
            <a:picLocks noChangeAspect="1"/>
          </p:cNvPicPr>
          <p:nvPr/>
        </p:nvPicPr>
        <p:blipFill>
          <a:blip r:embed="rId2"/>
          <a:srcRect l="5836" t="11263" r="6136" b="16877"/>
          <a:stretch/>
        </p:blipFill>
        <p:spPr>
          <a:xfrm>
            <a:off x="6517051" y="0"/>
            <a:ext cx="683875" cy="558266"/>
          </a:xfrm>
          <a:prstGeom prst="rect">
            <a:avLst/>
          </a:prstGeom>
        </p:spPr>
      </p:pic>
      <p:sp>
        <p:nvSpPr>
          <p:cNvPr id="8" name="CasellaDiTesto 7">
            <a:extLst>
              <a:ext uri="{FF2B5EF4-FFF2-40B4-BE49-F238E27FC236}">
                <a16:creationId xmlns:a16="http://schemas.microsoft.com/office/drawing/2014/main" id="{1EA0727F-D2B5-6B65-7835-491ADAF06624}"/>
              </a:ext>
            </a:extLst>
          </p:cNvPr>
          <p:cNvSpPr txBox="1"/>
          <p:nvPr/>
        </p:nvSpPr>
        <p:spPr>
          <a:xfrm>
            <a:off x="21548" y="5882137"/>
            <a:ext cx="12191999" cy="261610"/>
          </a:xfrm>
          <a:prstGeom prst="rect">
            <a:avLst/>
          </a:prstGeom>
          <a:noFill/>
        </p:spPr>
        <p:txBody>
          <a:bodyPr wrap="square">
            <a:spAutoFit/>
          </a:bodyPr>
          <a:lstStyle/>
          <a:p>
            <a:r>
              <a:rPr lang="en-US" sz="1100" dirty="0">
                <a:solidFill>
                  <a:schemeClr val="tx2"/>
                </a:solidFill>
              </a:rPr>
              <a:t>de </a:t>
            </a:r>
            <a:r>
              <a:rPr lang="en-US" sz="1100" dirty="0" err="1">
                <a:solidFill>
                  <a:schemeClr val="tx2"/>
                </a:solidFill>
              </a:rPr>
              <a:t>Franchis</a:t>
            </a:r>
            <a:r>
              <a:rPr lang="en-US" sz="1100" dirty="0">
                <a:solidFill>
                  <a:schemeClr val="tx2"/>
                </a:solidFill>
              </a:rPr>
              <a:t> R, Bosch J, Garcia-Tsao G, </a:t>
            </a:r>
            <a:r>
              <a:rPr lang="en-US" sz="1100" dirty="0" err="1">
                <a:solidFill>
                  <a:schemeClr val="tx2"/>
                </a:solidFill>
              </a:rPr>
              <a:t>Reiberger</a:t>
            </a:r>
            <a:r>
              <a:rPr lang="en-US" sz="1100" dirty="0">
                <a:solidFill>
                  <a:schemeClr val="tx2"/>
                </a:solidFill>
              </a:rPr>
              <a:t> T, Ripoll C; </a:t>
            </a:r>
            <a:r>
              <a:rPr lang="en-US" sz="1100" dirty="0" err="1">
                <a:solidFill>
                  <a:schemeClr val="tx2"/>
                </a:solidFill>
              </a:rPr>
              <a:t>Baveno</a:t>
            </a:r>
            <a:r>
              <a:rPr lang="en-US" sz="1100" dirty="0">
                <a:solidFill>
                  <a:schemeClr val="tx2"/>
                </a:solidFill>
              </a:rPr>
              <a:t> VII Faculty. </a:t>
            </a:r>
            <a:r>
              <a:rPr lang="en-US" sz="1100" dirty="0" err="1">
                <a:solidFill>
                  <a:schemeClr val="tx2"/>
                </a:solidFill>
              </a:rPr>
              <a:t>Baveno</a:t>
            </a:r>
            <a:r>
              <a:rPr lang="en-US" sz="1100" dirty="0">
                <a:solidFill>
                  <a:schemeClr val="tx2"/>
                </a:solidFill>
              </a:rPr>
              <a:t> VII - Renewing consensus in portal hypertension. J Hepatol. 2022 Apr;76(4):959-974. </a:t>
            </a:r>
            <a:endParaRPr lang="it-IT" sz="1100" dirty="0">
              <a:solidFill>
                <a:schemeClr val="tx2"/>
              </a:solidFill>
            </a:endParaRPr>
          </a:p>
        </p:txBody>
      </p:sp>
      <p:pic>
        <p:nvPicPr>
          <p:cNvPr id="7" name="Immagine 6">
            <a:extLst>
              <a:ext uri="{FF2B5EF4-FFF2-40B4-BE49-F238E27FC236}">
                <a16:creationId xmlns:a16="http://schemas.microsoft.com/office/drawing/2014/main" id="{395864F9-8163-E1C7-B6E2-7FFB05BDE617}"/>
              </a:ext>
            </a:extLst>
          </p:cNvPr>
          <p:cNvPicPr>
            <a:picLocks noChangeAspect="1"/>
          </p:cNvPicPr>
          <p:nvPr/>
        </p:nvPicPr>
        <p:blipFill>
          <a:blip r:embed="rId3"/>
          <a:stretch>
            <a:fillRect/>
          </a:stretch>
        </p:blipFill>
        <p:spPr>
          <a:xfrm>
            <a:off x="-6040" y="349597"/>
            <a:ext cx="3358515" cy="519911"/>
          </a:xfrm>
          <a:prstGeom prst="rect">
            <a:avLst/>
          </a:prstGeom>
        </p:spPr>
      </p:pic>
      <p:sp>
        <p:nvSpPr>
          <p:cNvPr id="10" name="CasellaDiTesto 9">
            <a:extLst>
              <a:ext uri="{FF2B5EF4-FFF2-40B4-BE49-F238E27FC236}">
                <a16:creationId xmlns:a16="http://schemas.microsoft.com/office/drawing/2014/main" id="{9C251D07-3C37-05C6-1DF7-4355B9F71B11}"/>
              </a:ext>
            </a:extLst>
          </p:cNvPr>
          <p:cNvSpPr txBox="1"/>
          <p:nvPr/>
        </p:nvSpPr>
        <p:spPr>
          <a:xfrm>
            <a:off x="3189676" y="386077"/>
            <a:ext cx="565748" cy="276999"/>
          </a:xfrm>
          <a:prstGeom prst="rect">
            <a:avLst/>
          </a:prstGeom>
          <a:noFill/>
          <a:ln>
            <a:solidFill>
              <a:srgbClr val="000090"/>
            </a:solidFill>
          </a:ln>
        </p:spPr>
        <p:txBody>
          <a:bodyPr wrap="square" rtlCol="0">
            <a:spAutoFit/>
          </a:bodyPr>
          <a:lstStyle/>
          <a:p>
            <a:r>
              <a:rPr lang="it-IT" sz="1200" b="1" dirty="0">
                <a:solidFill>
                  <a:srgbClr val="000090"/>
                </a:solidFill>
              </a:rPr>
              <a:t>2022</a:t>
            </a:r>
          </a:p>
        </p:txBody>
      </p:sp>
      <p:sp>
        <p:nvSpPr>
          <p:cNvPr id="18" name="CasellaDiTesto 17">
            <a:extLst>
              <a:ext uri="{FF2B5EF4-FFF2-40B4-BE49-F238E27FC236}">
                <a16:creationId xmlns:a16="http://schemas.microsoft.com/office/drawing/2014/main" id="{B685E04D-E5BC-C098-E089-B49B69BE03C4}"/>
              </a:ext>
            </a:extLst>
          </p:cNvPr>
          <p:cNvSpPr txBox="1"/>
          <p:nvPr/>
        </p:nvSpPr>
        <p:spPr>
          <a:xfrm>
            <a:off x="1438806" y="975863"/>
            <a:ext cx="3827338" cy="954107"/>
          </a:xfrm>
          <a:prstGeom prst="rect">
            <a:avLst/>
          </a:prstGeom>
          <a:noFill/>
        </p:spPr>
        <p:txBody>
          <a:bodyPr wrap="square">
            <a:spAutoFit/>
          </a:bodyPr>
          <a:lstStyle/>
          <a:p>
            <a:pPr algn="just"/>
            <a:r>
              <a:rPr lang="fr-FR" sz="1400" dirty="0"/>
              <a:t>HVPH: </a:t>
            </a:r>
            <a:r>
              <a:rPr lang="fr-FR" sz="1400" dirty="0" err="1"/>
              <a:t>hepatic</a:t>
            </a:r>
            <a:r>
              <a:rPr lang="fr-FR" sz="1400" dirty="0"/>
              <a:t> </a:t>
            </a:r>
            <a:r>
              <a:rPr lang="fr-FR" sz="1400" dirty="0" err="1"/>
              <a:t>venous</a:t>
            </a:r>
            <a:r>
              <a:rPr lang="fr-FR" sz="1400" dirty="0"/>
              <a:t> pressure gradient </a:t>
            </a:r>
          </a:p>
          <a:p>
            <a:pPr algn="just"/>
            <a:r>
              <a:rPr lang="fr-FR" sz="1400" dirty="0"/>
              <a:t>CSPH: </a:t>
            </a:r>
            <a:r>
              <a:rPr lang="fr-FR" sz="1400" dirty="0" err="1"/>
              <a:t>clinically</a:t>
            </a:r>
            <a:r>
              <a:rPr lang="fr-FR" sz="1400" dirty="0"/>
              <a:t> </a:t>
            </a:r>
            <a:r>
              <a:rPr lang="fr-FR" sz="1400" dirty="0" err="1"/>
              <a:t>significant</a:t>
            </a:r>
            <a:r>
              <a:rPr lang="fr-FR" sz="1400" dirty="0"/>
              <a:t> portal hypertension</a:t>
            </a:r>
          </a:p>
          <a:p>
            <a:pPr algn="just"/>
            <a:r>
              <a:rPr lang="en-US" sz="1400" dirty="0" err="1"/>
              <a:t>cACLD</a:t>
            </a:r>
            <a:r>
              <a:rPr lang="en-US" sz="1400" dirty="0"/>
              <a:t>: compensated advanced chronic liver disease</a:t>
            </a:r>
            <a:endParaRPr lang="it-IT" sz="1400" dirty="0"/>
          </a:p>
        </p:txBody>
      </p:sp>
      <p:pic>
        <p:nvPicPr>
          <p:cNvPr id="9" name="Immagine 8">
            <a:extLst>
              <a:ext uri="{FF2B5EF4-FFF2-40B4-BE49-F238E27FC236}">
                <a16:creationId xmlns:a16="http://schemas.microsoft.com/office/drawing/2014/main" id="{D24C864A-00B3-BF57-F3C8-A544A0B83371}"/>
              </a:ext>
            </a:extLst>
          </p:cNvPr>
          <p:cNvPicPr>
            <a:picLocks noChangeAspect="1"/>
          </p:cNvPicPr>
          <p:nvPr/>
        </p:nvPicPr>
        <p:blipFill>
          <a:blip r:embed="rId4"/>
          <a:srcRect l="9465" t="15793"/>
          <a:stretch/>
        </p:blipFill>
        <p:spPr>
          <a:xfrm>
            <a:off x="5360938" y="581848"/>
            <a:ext cx="6957177" cy="2932526"/>
          </a:xfrm>
          <a:prstGeom prst="rect">
            <a:avLst/>
          </a:prstGeom>
        </p:spPr>
      </p:pic>
      <p:pic>
        <p:nvPicPr>
          <p:cNvPr id="11" name="Immagine 10">
            <a:extLst>
              <a:ext uri="{FF2B5EF4-FFF2-40B4-BE49-F238E27FC236}">
                <a16:creationId xmlns:a16="http://schemas.microsoft.com/office/drawing/2014/main" id="{EFA120BA-645A-5CE0-97E0-F54198214403}"/>
              </a:ext>
            </a:extLst>
          </p:cNvPr>
          <p:cNvPicPr>
            <a:picLocks noChangeAspect="1"/>
          </p:cNvPicPr>
          <p:nvPr/>
        </p:nvPicPr>
        <p:blipFill>
          <a:blip r:embed="rId5"/>
          <a:stretch>
            <a:fillRect/>
          </a:stretch>
        </p:blipFill>
        <p:spPr>
          <a:xfrm>
            <a:off x="345893" y="1084295"/>
            <a:ext cx="982499" cy="1309999"/>
          </a:xfrm>
          <a:prstGeom prst="rect">
            <a:avLst/>
          </a:prstGeom>
        </p:spPr>
      </p:pic>
      <p:pic>
        <p:nvPicPr>
          <p:cNvPr id="12" name="Immagine 11">
            <a:extLst>
              <a:ext uri="{FF2B5EF4-FFF2-40B4-BE49-F238E27FC236}">
                <a16:creationId xmlns:a16="http://schemas.microsoft.com/office/drawing/2014/main" id="{47EAA3F5-E1C6-DBEE-5B0E-89AF7A72648E}"/>
              </a:ext>
            </a:extLst>
          </p:cNvPr>
          <p:cNvPicPr>
            <a:picLocks noChangeAspect="1"/>
          </p:cNvPicPr>
          <p:nvPr/>
        </p:nvPicPr>
        <p:blipFill>
          <a:blip r:embed="rId6"/>
          <a:srcRect t="4071" b="4955"/>
          <a:stretch/>
        </p:blipFill>
        <p:spPr>
          <a:xfrm>
            <a:off x="17963" y="3278092"/>
            <a:ext cx="9630152" cy="2495613"/>
          </a:xfrm>
          <a:prstGeom prst="rect">
            <a:avLst/>
          </a:prstGeom>
        </p:spPr>
      </p:pic>
    </p:spTree>
    <p:extLst>
      <p:ext uri="{BB962C8B-B14F-4D97-AF65-F5344CB8AC3E}">
        <p14:creationId xmlns:p14="http://schemas.microsoft.com/office/powerpoint/2010/main" val="13818568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445E2E-9B5B-1479-D15D-7A63B59137D2}"/>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3E1BEC46-F12F-04EC-06D3-19DF14D17266}"/>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22D97F75-3B09-F731-14CA-B96AFCD60056}"/>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2B233EDF-E4A4-7DFF-0196-01B44E1B1C67}"/>
              </a:ext>
            </a:extLst>
          </p:cNvPr>
          <p:cNvPicPr>
            <a:picLocks noChangeAspect="1"/>
          </p:cNvPicPr>
          <p:nvPr/>
        </p:nvPicPr>
        <p:blipFill>
          <a:blip r:embed="rId2"/>
          <a:srcRect l="5836" t="11263" r="6136" b="16877"/>
          <a:stretch/>
        </p:blipFill>
        <p:spPr>
          <a:xfrm>
            <a:off x="6517051" y="0"/>
            <a:ext cx="683875" cy="558266"/>
          </a:xfrm>
          <a:prstGeom prst="rect">
            <a:avLst/>
          </a:prstGeom>
        </p:spPr>
      </p:pic>
      <p:sp>
        <p:nvSpPr>
          <p:cNvPr id="8" name="CasellaDiTesto 7">
            <a:extLst>
              <a:ext uri="{FF2B5EF4-FFF2-40B4-BE49-F238E27FC236}">
                <a16:creationId xmlns:a16="http://schemas.microsoft.com/office/drawing/2014/main" id="{CFBAFA71-9E9C-E808-7A7A-68E345304BC8}"/>
              </a:ext>
            </a:extLst>
          </p:cNvPr>
          <p:cNvSpPr txBox="1"/>
          <p:nvPr/>
        </p:nvSpPr>
        <p:spPr>
          <a:xfrm>
            <a:off x="0" y="5833872"/>
            <a:ext cx="12185959" cy="261610"/>
          </a:xfrm>
          <a:prstGeom prst="rect">
            <a:avLst/>
          </a:prstGeom>
          <a:noFill/>
        </p:spPr>
        <p:txBody>
          <a:bodyPr wrap="square">
            <a:spAutoFit/>
          </a:bodyPr>
          <a:lstStyle/>
          <a:p>
            <a:r>
              <a:rPr lang="it-IT" sz="1100" dirty="0" err="1">
                <a:solidFill>
                  <a:schemeClr val="tx2"/>
                </a:solidFill>
              </a:rPr>
              <a:t>Chauhan</a:t>
            </a:r>
            <a:r>
              <a:rPr lang="it-IT" sz="1100" dirty="0">
                <a:solidFill>
                  <a:schemeClr val="tx2"/>
                </a:solidFill>
              </a:rPr>
              <a:t> M, Singh K, </a:t>
            </a:r>
            <a:r>
              <a:rPr lang="it-IT" sz="1100" dirty="0" err="1">
                <a:solidFill>
                  <a:schemeClr val="tx2"/>
                </a:solidFill>
              </a:rPr>
              <a:t>Thuluvath</a:t>
            </a:r>
            <a:r>
              <a:rPr lang="it-IT" sz="1100" dirty="0">
                <a:solidFill>
                  <a:schemeClr val="tx2"/>
                </a:solidFill>
              </a:rPr>
              <a:t> PJ. </a:t>
            </a:r>
            <a:r>
              <a:rPr lang="it-IT" sz="1100" dirty="0" err="1">
                <a:solidFill>
                  <a:schemeClr val="tx2"/>
                </a:solidFill>
              </a:rPr>
              <a:t>Bariatric</a:t>
            </a:r>
            <a:r>
              <a:rPr lang="it-IT" sz="1100" dirty="0">
                <a:solidFill>
                  <a:schemeClr val="tx2"/>
                </a:solidFill>
              </a:rPr>
              <a:t> Surgery in NAFLD. </a:t>
            </a:r>
            <a:r>
              <a:rPr lang="it-IT" sz="1100" dirty="0" err="1">
                <a:solidFill>
                  <a:schemeClr val="tx2"/>
                </a:solidFill>
              </a:rPr>
              <a:t>Dig</a:t>
            </a:r>
            <a:r>
              <a:rPr lang="it-IT" sz="1100" dirty="0">
                <a:solidFill>
                  <a:schemeClr val="tx2"/>
                </a:solidFill>
              </a:rPr>
              <a:t> </a:t>
            </a:r>
            <a:r>
              <a:rPr lang="it-IT" sz="1100" dirty="0" err="1">
                <a:solidFill>
                  <a:schemeClr val="tx2"/>
                </a:solidFill>
              </a:rPr>
              <a:t>Dis</a:t>
            </a:r>
            <a:r>
              <a:rPr lang="it-IT" sz="1100" dirty="0">
                <a:solidFill>
                  <a:schemeClr val="tx2"/>
                </a:solidFill>
              </a:rPr>
              <a:t> Sci. 2022 Feb;67(2):408-422. </a:t>
            </a:r>
          </a:p>
        </p:txBody>
      </p:sp>
      <p:sp>
        <p:nvSpPr>
          <p:cNvPr id="10" name="CasellaDiTesto 9">
            <a:extLst>
              <a:ext uri="{FF2B5EF4-FFF2-40B4-BE49-F238E27FC236}">
                <a16:creationId xmlns:a16="http://schemas.microsoft.com/office/drawing/2014/main" id="{31183EEB-73E2-AB33-0D42-4DE20E445300}"/>
              </a:ext>
            </a:extLst>
          </p:cNvPr>
          <p:cNvSpPr txBox="1"/>
          <p:nvPr/>
        </p:nvSpPr>
        <p:spPr>
          <a:xfrm>
            <a:off x="3071549" y="435624"/>
            <a:ext cx="565748" cy="276999"/>
          </a:xfrm>
          <a:prstGeom prst="rect">
            <a:avLst/>
          </a:prstGeom>
          <a:noFill/>
          <a:ln>
            <a:solidFill>
              <a:srgbClr val="000090"/>
            </a:solidFill>
          </a:ln>
        </p:spPr>
        <p:txBody>
          <a:bodyPr wrap="square" rtlCol="0">
            <a:spAutoFit/>
          </a:bodyPr>
          <a:lstStyle/>
          <a:p>
            <a:r>
              <a:rPr lang="it-IT" sz="1200" b="1" dirty="0">
                <a:solidFill>
                  <a:srgbClr val="000090"/>
                </a:solidFill>
              </a:rPr>
              <a:t>2022</a:t>
            </a:r>
          </a:p>
        </p:txBody>
      </p:sp>
      <p:pic>
        <p:nvPicPr>
          <p:cNvPr id="5" name="Immagine 4">
            <a:extLst>
              <a:ext uri="{FF2B5EF4-FFF2-40B4-BE49-F238E27FC236}">
                <a16:creationId xmlns:a16="http://schemas.microsoft.com/office/drawing/2014/main" id="{F9490FA2-D50E-91B9-C7A5-9A43A4D689EE}"/>
              </a:ext>
            </a:extLst>
          </p:cNvPr>
          <p:cNvPicPr>
            <a:picLocks noChangeAspect="1"/>
          </p:cNvPicPr>
          <p:nvPr/>
        </p:nvPicPr>
        <p:blipFill>
          <a:blip r:embed="rId3"/>
          <a:srcRect r="44796"/>
          <a:stretch/>
        </p:blipFill>
        <p:spPr>
          <a:xfrm>
            <a:off x="62227" y="482311"/>
            <a:ext cx="2863854" cy="1389459"/>
          </a:xfrm>
          <a:prstGeom prst="rect">
            <a:avLst/>
          </a:prstGeom>
        </p:spPr>
      </p:pic>
      <p:pic>
        <p:nvPicPr>
          <p:cNvPr id="6" name="Immagine 5">
            <a:extLst>
              <a:ext uri="{FF2B5EF4-FFF2-40B4-BE49-F238E27FC236}">
                <a16:creationId xmlns:a16="http://schemas.microsoft.com/office/drawing/2014/main" id="{EF6B1693-36AE-06A9-853E-3215011F4E4C}"/>
              </a:ext>
            </a:extLst>
          </p:cNvPr>
          <p:cNvPicPr>
            <a:picLocks noChangeAspect="1"/>
          </p:cNvPicPr>
          <p:nvPr/>
        </p:nvPicPr>
        <p:blipFill>
          <a:blip r:embed="rId4"/>
          <a:srcRect l="1663" t="2612"/>
          <a:stretch/>
        </p:blipFill>
        <p:spPr>
          <a:xfrm>
            <a:off x="4434831" y="558265"/>
            <a:ext cx="7751128" cy="5174994"/>
          </a:xfrm>
          <a:prstGeom prst="rect">
            <a:avLst/>
          </a:prstGeom>
        </p:spPr>
      </p:pic>
    </p:spTree>
    <p:extLst>
      <p:ext uri="{BB962C8B-B14F-4D97-AF65-F5344CB8AC3E}">
        <p14:creationId xmlns:p14="http://schemas.microsoft.com/office/powerpoint/2010/main" val="6459310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B9146-AF0E-56ED-F55E-47A062DD2FED}"/>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4C8047C1-99B4-1BA6-ACF5-74BDD93893D5}"/>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FBDE393E-8C2F-3F45-0E88-3F5FF7EEC0E1}"/>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FDDA18B1-7B9F-E0DB-A54A-54B72CBB3B43}"/>
              </a:ext>
            </a:extLst>
          </p:cNvPr>
          <p:cNvPicPr>
            <a:picLocks noChangeAspect="1"/>
          </p:cNvPicPr>
          <p:nvPr/>
        </p:nvPicPr>
        <p:blipFill>
          <a:blip r:embed="rId2"/>
          <a:srcRect l="5836" t="11263" r="6136" b="16877"/>
          <a:stretch/>
        </p:blipFill>
        <p:spPr>
          <a:xfrm>
            <a:off x="6517051" y="0"/>
            <a:ext cx="683875" cy="558266"/>
          </a:xfrm>
          <a:prstGeom prst="rect">
            <a:avLst/>
          </a:prstGeom>
        </p:spPr>
      </p:pic>
      <p:pic>
        <p:nvPicPr>
          <p:cNvPr id="5" name="Immagine 4">
            <a:extLst>
              <a:ext uri="{FF2B5EF4-FFF2-40B4-BE49-F238E27FC236}">
                <a16:creationId xmlns:a16="http://schemas.microsoft.com/office/drawing/2014/main" id="{D1B2A310-444D-E45B-5B9E-0FA7F6E797C0}"/>
              </a:ext>
            </a:extLst>
          </p:cNvPr>
          <p:cNvPicPr>
            <a:picLocks noChangeAspect="1"/>
          </p:cNvPicPr>
          <p:nvPr/>
        </p:nvPicPr>
        <p:blipFill>
          <a:blip r:embed="rId3"/>
          <a:stretch>
            <a:fillRect/>
          </a:stretch>
        </p:blipFill>
        <p:spPr>
          <a:xfrm>
            <a:off x="1" y="457681"/>
            <a:ext cx="4331368" cy="1911151"/>
          </a:xfrm>
          <a:prstGeom prst="rect">
            <a:avLst/>
          </a:prstGeom>
        </p:spPr>
      </p:pic>
      <p:sp>
        <p:nvSpPr>
          <p:cNvPr id="6" name="CasellaDiTesto 5">
            <a:extLst>
              <a:ext uri="{FF2B5EF4-FFF2-40B4-BE49-F238E27FC236}">
                <a16:creationId xmlns:a16="http://schemas.microsoft.com/office/drawing/2014/main" id="{6DD93E09-91CB-5146-E4F3-E3FFB5339146}"/>
              </a:ext>
            </a:extLst>
          </p:cNvPr>
          <p:cNvSpPr txBox="1"/>
          <p:nvPr/>
        </p:nvSpPr>
        <p:spPr>
          <a:xfrm>
            <a:off x="1533168" y="501288"/>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2024</a:t>
            </a:r>
          </a:p>
        </p:txBody>
      </p:sp>
      <p:sp>
        <p:nvSpPr>
          <p:cNvPr id="14" name="CasellaDiTesto 13">
            <a:extLst>
              <a:ext uri="{FF2B5EF4-FFF2-40B4-BE49-F238E27FC236}">
                <a16:creationId xmlns:a16="http://schemas.microsoft.com/office/drawing/2014/main" id="{0FC403E1-0D85-809E-8B6F-89CB646BEB34}"/>
              </a:ext>
            </a:extLst>
          </p:cNvPr>
          <p:cNvSpPr txBox="1"/>
          <p:nvPr/>
        </p:nvSpPr>
        <p:spPr>
          <a:xfrm>
            <a:off x="0" y="5520958"/>
            <a:ext cx="12192000" cy="600164"/>
          </a:xfrm>
          <a:prstGeom prst="rect">
            <a:avLst/>
          </a:prstGeom>
          <a:noFill/>
        </p:spPr>
        <p:txBody>
          <a:bodyPr wrap="square">
            <a:spAutoFit/>
          </a:bodyPr>
          <a:lstStyle/>
          <a:p>
            <a:pPr algn="just"/>
            <a:r>
              <a:rPr lang="it-IT" sz="1100" dirty="0" err="1">
                <a:solidFill>
                  <a:srgbClr val="002060"/>
                </a:solidFill>
              </a:rPr>
              <a:t>Temime</a:t>
            </a:r>
            <a:r>
              <a:rPr lang="it-IT" sz="1100" dirty="0">
                <a:solidFill>
                  <a:srgbClr val="002060"/>
                </a:solidFill>
              </a:rPr>
              <a:t> V, Ghanem OM, </a:t>
            </a:r>
            <a:r>
              <a:rPr lang="it-IT" sz="1100" dirty="0" err="1">
                <a:solidFill>
                  <a:srgbClr val="002060"/>
                </a:solidFill>
              </a:rPr>
              <a:t>Heimbach</a:t>
            </a:r>
            <a:r>
              <a:rPr lang="it-IT" sz="1100" dirty="0">
                <a:solidFill>
                  <a:srgbClr val="002060"/>
                </a:solidFill>
              </a:rPr>
              <a:t> JK, Diwan TS, </a:t>
            </a:r>
            <a:r>
              <a:rPr lang="it-IT" sz="1100" dirty="0" err="1">
                <a:solidFill>
                  <a:srgbClr val="002060"/>
                </a:solidFill>
              </a:rPr>
              <a:t>Tranchart</a:t>
            </a:r>
            <a:r>
              <a:rPr lang="it-IT" sz="1100" dirty="0">
                <a:solidFill>
                  <a:srgbClr val="002060"/>
                </a:solidFill>
              </a:rPr>
              <a:t> H, Abdallah H, Blanchard C, </a:t>
            </a:r>
            <a:r>
              <a:rPr lang="it-IT" sz="1100" dirty="0" err="1">
                <a:solidFill>
                  <a:srgbClr val="002060"/>
                </a:solidFill>
              </a:rPr>
              <a:t>Lontrichard</a:t>
            </a:r>
            <a:r>
              <a:rPr lang="it-IT" sz="1100" dirty="0">
                <a:solidFill>
                  <a:srgbClr val="002060"/>
                </a:solidFill>
              </a:rPr>
              <a:t> M, </a:t>
            </a:r>
            <a:r>
              <a:rPr lang="it-IT" sz="1100" dirty="0" err="1">
                <a:solidFill>
                  <a:srgbClr val="002060"/>
                </a:solidFill>
              </a:rPr>
              <a:t>Reche</a:t>
            </a:r>
            <a:r>
              <a:rPr lang="it-IT" sz="1100" dirty="0">
                <a:solidFill>
                  <a:srgbClr val="002060"/>
                </a:solidFill>
              </a:rPr>
              <a:t> F, Borel AL, Belluzzi A, Foletto M, Manno E, </a:t>
            </a:r>
            <a:r>
              <a:rPr lang="it-IT" sz="1100" dirty="0" err="1">
                <a:solidFill>
                  <a:srgbClr val="002060"/>
                </a:solidFill>
              </a:rPr>
              <a:t>Poghosyan</a:t>
            </a:r>
            <a:r>
              <a:rPr lang="it-IT" sz="1100" dirty="0">
                <a:solidFill>
                  <a:srgbClr val="002060"/>
                </a:solidFill>
              </a:rPr>
              <a:t> T, Chierici A, Iannelli A. </a:t>
            </a:r>
            <a:r>
              <a:rPr lang="it-IT" sz="1100" dirty="0" err="1">
                <a:solidFill>
                  <a:srgbClr val="002060"/>
                </a:solidFill>
              </a:rPr>
              <a:t>Outcomes</a:t>
            </a:r>
            <a:r>
              <a:rPr lang="it-IT" sz="1100" dirty="0">
                <a:solidFill>
                  <a:srgbClr val="002060"/>
                </a:solidFill>
              </a:rPr>
              <a:t> of </a:t>
            </a:r>
            <a:r>
              <a:rPr lang="it-IT" sz="1100" dirty="0" err="1">
                <a:solidFill>
                  <a:srgbClr val="002060"/>
                </a:solidFill>
              </a:rPr>
              <a:t>bariatric</a:t>
            </a:r>
            <a:r>
              <a:rPr lang="it-IT" sz="1100" dirty="0">
                <a:solidFill>
                  <a:srgbClr val="002060"/>
                </a:solidFill>
              </a:rPr>
              <a:t> surgery in the setting of </a:t>
            </a:r>
            <a:r>
              <a:rPr lang="it-IT" sz="1100" dirty="0" err="1">
                <a:solidFill>
                  <a:srgbClr val="002060"/>
                </a:solidFill>
              </a:rPr>
              <a:t>compensated</a:t>
            </a:r>
            <a:r>
              <a:rPr lang="it-IT" sz="1100" dirty="0">
                <a:solidFill>
                  <a:srgbClr val="002060"/>
                </a:solidFill>
              </a:rPr>
              <a:t> </a:t>
            </a:r>
            <a:r>
              <a:rPr lang="it-IT" sz="1100" dirty="0" err="1">
                <a:solidFill>
                  <a:srgbClr val="002060"/>
                </a:solidFill>
              </a:rPr>
              <a:t>advanced</a:t>
            </a:r>
            <a:r>
              <a:rPr lang="it-IT" sz="1100" dirty="0">
                <a:solidFill>
                  <a:srgbClr val="002060"/>
                </a:solidFill>
              </a:rPr>
              <a:t> </a:t>
            </a:r>
            <a:r>
              <a:rPr lang="it-IT" sz="1100" dirty="0" err="1">
                <a:solidFill>
                  <a:srgbClr val="002060"/>
                </a:solidFill>
              </a:rPr>
              <a:t>chronic</a:t>
            </a:r>
            <a:r>
              <a:rPr lang="it-IT" sz="1100" dirty="0">
                <a:solidFill>
                  <a:srgbClr val="002060"/>
                </a:solidFill>
              </a:rPr>
              <a:t> </a:t>
            </a:r>
            <a:r>
              <a:rPr lang="it-IT" sz="1100" dirty="0" err="1">
                <a:solidFill>
                  <a:srgbClr val="002060"/>
                </a:solidFill>
              </a:rPr>
              <a:t>liver</a:t>
            </a:r>
            <a:r>
              <a:rPr lang="it-IT" sz="1100" dirty="0">
                <a:solidFill>
                  <a:srgbClr val="002060"/>
                </a:solidFill>
              </a:rPr>
              <a:t> </a:t>
            </a:r>
            <a:r>
              <a:rPr lang="it-IT" sz="1100" dirty="0" err="1">
                <a:solidFill>
                  <a:srgbClr val="002060"/>
                </a:solidFill>
              </a:rPr>
              <a:t>disease</a:t>
            </a:r>
            <a:r>
              <a:rPr lang="it-IT" sz="1100" dirty="0">
                <a:solidFill>
                  <a:srgbClr val="002060"/>
                </a:solidFill>
              </a:rPr>
              <a:t> </a:t>
            </a:r>
            <a:r>
              <a:rPr lang="it-IT" sz="1100" dirty="0" err="1">
                <a:solidFill>
                  <a:srgbClr val="002060"/>
                </a:solidFill>
              </a:rPr>
              <a:t>associated</a:t>
            </a:r>
            <a:r>
              <a:rPr lang="it-IT" sz="1100" dirty="0">
                <a:solidFill>
                  <a:srgbClr val="002060"/>
                </a:solidFill>
              </a:rPr>
              <a:t> with </a:t>
            </a:r>
            <a:r>
              <a:rPr lang="it-IT" sz="1100" dirty="0" err="1">
                <a:solidFill>
                  <a:srgbClr val="002060"/>
                </a:solidFill>
              </a:rPr>
              <a:t>clinically</a:t>
            </a:r>
            <a:r>
              <a:rPr lang="it-IT" sz="1100" dirty="0">
                <a:solidFill>
                  <a:srgbClr val="002060"/>
                </a:solidFill>
              </a:rPr>
              <a:t> </a:t>
            </a:r>
            <a:r>
              <a:rPr lang="it-IT" sz="1100" dirty="0" err="1">
                <a:solidFill>
                  <a:srgbClr val="002060"/>
                </a:solidFill>
              </a:rPr>
              <a:t>significant</a:t>
            </a:r>
            <a:r>
              <a:rPr lang="it-IT" sz="1100" dirty="0">
                <a:solidFill>
                  <a:srgbClr val="002060"/>
                </a:solidFill>
              </a:rPr>
              <a:t> </a:t>
            </a:r>
            <a:r>
              <a:rPr lang="it-IT" sz="1100" dirty="0" err="1">
                <a:solidFill>
                  <a:srgbClr val="002060"/>
                </a:solidFill>
              </a:rPr>
              <a:t>portal</a:t>
            </a:r>
            <a:r>
              <a:rPr lang="it-IT" sz="1100" dirty="0">
                <a:solidFill>
                  <a:srgbClr val="002060"/>
                </a:solidFill>
              </a:rPr>
              <a:t> </a:t>
            </a:r>
            <a:r>
              <a:rPr lang="it-IT" sz="1100" dirty="0" err="1">
                <a:solidFill>
                  <a:srgbClr val="002060"/>
                </a:solidFill>
              </a:rPr>
              <a:t>hypertension</a:t>
            </a:r>
            <a:r>
              <a:rPr lang="it-IT" sz="1100" dirty="0">
                <a:solidFill>
                  <a:srgbClr val="002060"/>
                </a:solidFill>
              </a:rPr>
              <a:t>: a </a:t>
            </a:r>
            <a:r>
              <a:rPr lang="it-IT" sz="1100" dirty="0" err="1">
                <a:solidFill>
                  <a:srgbClr val="002060"/>
                </a:solidFill>
              </a:rPr>
              <a:t>multicenter</a:t>
            </a:r>
            <a:r>
              <a:rPr lang="it-IT" sz="1100" dirty="0">
                <a:solidFill>
                  <a:srgbClr val="002060"/>
                </a:solidFill>
              </a:rPr>
              <a:t>, </a:t>
            </a:r>
            <a:r>
              <a:rPr lang="it-IT" sz="1100" dirty="0" err="1">
                <a:solidFill>
                  <a:srgbClr val="002060"/>
                </a:solidFill>
              </a:rPr>
              <a:t>retrospective</a:t>
            </a:r>
            <a:r>
              <a:rPr lang="it-IT" sz="1100" dirty="0">
                <a:solidFill>
                  <a:srgbClr val="002060"/>
                </a:solidFill>
              </a:rPr>
              <a:t>, </a:t>
            </a:r>
            <a:r>
              <a:rPr lang="it-IT" sz="1100" dirty="0" err="1">
                <a:solidFill>
                  <a:srgbClr val="002060"/>
                </a:solidFill>
              </a:rPr>
              <a:t>cohort</a:t>
            </a:r>
            <a:r>
              <a:rPr lang="it-IT" sz="1100" dirty="0">
                <a:solidFill>
                  <a:srgbClr val="002060"/>
                </a:solidFill>
              </a:rPr>
              <a:t> study on </a:t>
            </a:r>
            <a:r>
              <a:rPr lang="it-IT" sz="1100" dirty="0" err="1">
                <a:solidFill>
                  <a:srgbClr val="002060"/>
                </a:solidFill>
              </a:rPr>
              <a:t>feasibility</a:t>
            </a:r>
            <a:r>
              <a:rPr lang="it-IT" sz="1100" dirty="0">
                <a:solidFill>
                  <a:srgbClr val="002060"/>
                </a:solidFill>
              </a:rPr>
              <a:t> and </a:t>
            </a:r>
            <a:r>
              <a:rPr lang="it-IT" sz="1100" dirty="0" err="1">
                <a:solidFill>
                  <a:srgbClr val="002060"/>
                </a:solidFill>
              </a:rPr>
              <a:t>safety</a:t>
            </a:r>
            <a:r>
              <a:rPr lang="it-IT" sz="1100" dirty="0">
                <a:solidFill>
                  <a:srgbClr val="002060"/>
                </a:solidFill>
              </a:rPr>
              <a:t>. Int J </a:t>
            </a:r>
            <a:r>
              <a:rPr lang="it-IT" sz="1100" dirty="0" err="1">
                <a:solidFill>
                  <a:srgbClr val="002060"/>
                </a:solidFill>
              </a:rPr>
              <a:t>Surg</a:t>
            </a:r>
            <a:r>
              <a:rPr lang="it-IT" sz="1100" dirty="0">
                <a:solidFill>
                  <a:srgbClr val="002060"/>
                </a:solidFill>
              </a:rPr>
              <a:t>. 2024 </a:t>
            </a:r>
            <a:r>
              <a:rPr lang="it-IT" sz="1100" dirty="0" err="1">
                <a:solidFill>
                  <a:srgbClr val="002060"/>
                </a:solidFill>
              </a:rPr>
              <a:t>Jun</a:t>
            </a:r>
            <a:r>
              <a:rPr lang="it-IT" sz="1100" dirty="0">
                <a:solidFill>
                  <a:srgbClr val="002060"/>
                </a:solidFill>
              </a:rPr>
              <a:t> 1;110(6):3562-3570. </a:t>
            </a:r>
          </a:p>
        </p:txBody>
      </p:sp>
      <p:sp>
        <p:nvSpPr>
          <p:cNvPr id="8" name="CasellaDiTesto 7">
            <a:extLst>
              <a:ext uri="{FF2B5EF4-FFF2-40B4-BE49-F238E27FC236}">
                <a16:creationId xmlns:a16="http://schemas.microsoft.com/office/drawing/2014/main" id="{4E0F9963-6B4D-9556-B689-CDB8B9C80637}"/>
              </a:ext>
            </a:extLst>
          </p:cNvPr>
          <p:cNvSpPr txBox="1"/>
          <p:nvPr/>
        </p:nvSpPr>
        <p:spPr>
          <a:xfrm>
            <a:off x="0" y="2735217"/>
            <a:ext cx="12192000" cy="2677656"/>
          </a:xfrm>
          <a:prstGeom prst="rect">
            <a:avLst/>
          </a:prstGeom>
          <a:noFill/>
        </p:spPr>
        <p:txBody>
          <a:bodyPr wrap="square">
            <a:spAutoFit/>
          </a:bodyPr>
          <a:lstStyle/>
          <a:p>
            <a:pPr marL="285750" indent="-285750">
              <a:buFont typeface="Arial" panose="020B0604020202020204" pitchFamily="34" charset="0"/>
              <a:buChar char="•"/>
            </a:pPr>
            <a:r>
              <a:rPr lang="en-US" sz="1400" b="1" dirty="0">
                <a:solidFill>
                  <a:srgbClr val="002060"/>
                </a:solidFill>
              </a:rPr>
              <a:t>International, multicentric, retrospective study</a:t>
            </a:r>
            <a:r>
              <a:rPr lang="en-US" sz="1400" dirty="0">
                <a:solidFill>
                  <a:srgbClr val="002060"/>
                </a:solidFill>
              </a:rPr>
              <a:t> on </a:t>
            </a:r>
            <a:r>
              <a:rPr lang="en-US" sz="1400" b="1" dirty="0">
                <a:solidFill>
                  <a:srgbClr val="002060"/>
                </a:solidFill>
              </a:rPr>
              <a:t>63 individuals affected by obesity with compensated advanced chronic liver disease (</a:t>
            </a:r>
            <a:r>
              <a:rPr lang="en-US" sz="1400" b="1" dirty="0" err="1">
                <a:solidFill>
                  <a:srgbClr val="002060"/>
                </a:solidFill>
              </a:rPr>
              <a:t>cACLD</a:t>
            </a:r>
            <a:r>
              <a:rPr lang="it-IT" sz="1400" b="1" dirty="0">
                <a:solidFill>
                  <a:srgbClr val="002060"/>
                </a:solidFill>
              </a:rPr>
              <a:t>) </a:t>
            </a:r>
            <a:r>
              <a:rPr lang="en-US" sz="1400" b="1" dirty="0">
                <a:solidFill>
                  <a:srgbClr val="002060"/>
                </a:solidFill>
              </a:rPr>
              <a:t>and clinically significant portal hypertension( CSPH)</a:t>
            </a:r>
            <a:r>
              <a:rPr lang="en-US" sz="1400" b="1" dirty="0"/>
              <a:t>  </a:t>
            </a:r>
            <a:r>
              <a:rPr lang="en-US" sz="1400" dirty="0"/>
              <a:t>who underwent MBS in tertiary referral centers with experts hepatobiliary surgeons between January 2010 and October 2022. </a:t>
            </a:r>
          </a:p>
          <a:p>
            <a:endParaRPr lang="en-US" sz="1400" dirty="0"/>
          </a:p>
          <a:p>
            <a:pPr marL="285750" indent="-285750">
              <a:buFont typeface="Arial" panose="020B0604020202020204" pitchFamily="34" charset="0"/>
              <a:buChar char="•"/>
            </a:pPr>
            <a:r>
              <a:rPr lang="en-US" sz="1400" b="1" dirty="0">
                <a:solidFill>
                  <a:srgbClr val="002060"/>
                </a:solidFill>
              </a:rPr>
              <a:t>One patient (1.6%) experienced gastric leakage and mortality</a:t>
            </a:r>
            <a:r>
              <a:rPr lang="en-US" sz="1400" dirty="0"/>
              <a:t>. 3 (5%) reported cases of portal vein thrombosis, 2 (3%) postoperative acute renal failure, and 1 (1.6%) postoperative encephalopathy. </a:t>
            </a:r>
          </a:p>
          <a:p>
            <a:endParaRPr lang="en-US" sz="1400" dirty="0"/>
          </a:p>
          <a:p>
            <a:pPr marL="285750" indent="-285750">
              <a:buFont typeface="Arial" panose="020B0604020202020204" pitchFamily="34" charset="0"/>
              <a:buChar char="•"/>
            </a:pPr>
            <a:r>
              <a:rPr lang="en-US" sz="1400" b="1" dirty="0">
                <a:solidFill>
                  <a:srgbClr val="002060"/>
                </a:solidFill>
              </a:rPr>
              <a:t>Child-Pugh score A resulted to be a protective factor for intraoperative bleeding requiring transfusion at univariate analysis </a:t>
            </a:r>
            <a:r>
              <a:rPr lang="en-US" sz="1400" dirty="0"/>
              <a:t>(OR: 0.73, 95% CI: 0.55–0.97, P=0.046) but not at multivariate analysis. </a:t>
            </a:r>
            <a:r>
              <a:rPr lang="en-US" sz="1400" b="1" dirty="0">
                <a:solidFill>
                  <a:srgbClr val="002060"/>
                </a:solidFill>
              </a:rPr>
              <a:t>MELD&gt;9 score and the type of surgery did not result to be a risk factor for any postoperative complication</a:t>
            </a:r>
            <a:r>
              <a:rPr lang="en-US" sz="1400" b="1" dirty="0"/>
              <a:t>.</a:t>
            </a:r>
          </a:p>
          <a:p>
            <a:endParaRPr lang="en-US" sz="1400" dirty="0"/>
          </a:p>
          <a:p>
            <a:pPr marL="285750" indent="-285750">
              <a:buFont typeface="Arial" panose="020B0604020202020204" pitchFamily="34" charset="0"/>
              <a:buChar char="•"/>
            </a:pPr>
            <a:r>
              <a:rPr lang="en-US" sz="1400" b="1" dirty="0">
                <a:solidFill>
                  <a:srgbClr val="002060"/>
                </a:solidFill>
              </a:rPr>
              <a:t>MBS is safe in patients with </a:t>
            </a:r>
            <a:r>
              <a:rPr lang="en-US" sz="1400" b="1" dirty="0" err="1">
                <a:solidFill>
                  <a:srgbClr val="002060"/>
                </a:solidFill>
              </a:rPr>
              <a:t>cALCD</a:t>
            </a:r>
            <a:r>
              <a:rPr lang="en-US" sz="1400" b="1" dirty="0">
                <a:solidFill>
                  <a:srgbClr val="002060"/>
                </a:solidFill>
              </a:rPr>
              <a:t> and CSPH performed in tertiary bariatric referral centers with hepatobiliary expert surgeons.</a:t>
            </a:r>
            <a:r>
              <a:rPr lang="en-US" sz="1400" dirty="0"/>
              <a:t> Larger, prospective studies with longer follow-up periods are needed to confirm these results</a:t>
            </a:r>
          </a:p>
        </p:txBody>
      </p:sp>
    </p:spTree>
    <p:extLst>
      <p:ext uri="{BB962C8B-B14F-4D97-AF65-F5344CB8AC3E}">
        <p14:creationId xmlns:p14="http://schemas.microsoft.com/office/powerpoint/2010/main" val="39275582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5D6DD-3FD5-CEB6-760E-5FCC378E4B7F}"/>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8418A44D-AB06-71B4-16B0-9B29096FBB9B}"/>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49A91950-4C03-8D20-F0D7-7A24E4BEC87D}"/>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B2697C10-C217-5615-F6F0-8095A6827763}"/>
              </a:ext>
            </a:extLst>
          </p:cNvPr>
          <p:cNvPicPr>
            <a:picLocks noChangeAspect="1"/>
          </p:cNvPicPr>
          <p:nvPr/>
        </p:nvPicPr>
        <p:blipFill>
          <a:blip r:embed="rId2"/>
          <a:srcRect l="5836" t="11263" r="6136" b="16877"/>
          <a:stretch/>
        </p:blipFill>
        <p:spPr>
          <a:xfrm>
            <a:off x="6517051" y="0"/>
            <a:ext cx="683875" cy="558266"/>
          </a:xfrm>
          <a:prstGeom prst="rect">
            <a:avLst/>
          </a:prstGeom>
        </p:spPr>
      </p:pic>
      <p:pic>
        <p:nvPicPr>
          <p:cNvPr id="5" name="Immagine 4">
            <a:extLst>
              <a:ext uri="{FF2B5EF4-FFF2-40B4-BE49-F238E27FC236}">
                <a16:creationId xmlns:a16="http://schemas.microsoft.com/office/drawing/2014/main" id="{6FE30271-FDA9-EAAD-31D8-A79A7DA5ACB7}"/>
              </a:ext>
            </a:extLst>
          </p:cNvPr>
          <p:cNvPicPr>
            <a:picLocks noChangeAspect="1"/>
          </p:cNvPicPr>
          <p:nvPr/>
        </p:nvPicPr>
        <p:blipFill>
          <a:blip r:embed="rId3"/>
          <a:stretch>
            <a:fillRect/>
          </a:stretch>
        </p:blipFill>
        <p:spPr>
          <a:xfrm>
            <a:off x="0" y="419765"/>
            <a:ext cx="3959352" cy="1747005"/>
          </a:xfrm>
          <a:prstGeom prst="rect">
            <a:avLst/>
          </a:prstGeom>
        </p:spPr>
      </p:pic>
      <p:sp>
        <p:nvSpPr>
          <p:cNvPr id="6" name="CasellaDiTesto 5">
            <a:extLst>
              <a:ext uri="{FF2B5EF4-FFF2-40B4-BE49-F238E27FC236}">
                <a16:creationId xmlns:a16="http://schemas.microsoft.com/office/drawing/2014/main" id="{BBA5BB3E-71BB-54D0-E57B-83CE621103A2}"/>
              </a:ext>
            </a:extLst>
          </p:cNvPr>
          <p:cNvSpPr txBox="1"/>
          <p:nvPr/>
        </p:nvSpPr>
        <p:spPr>
          <a:xfrm>
            <a:off x="1380701" y="419765"/>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2024</a:t>
            </a:r>
          </a:p>
        </p:txBody>
      </p:sp>
      <p:sp>
        <p:nvSpPr>
          <p:cNvPr id="14" name="CasellaDiTesto 13">
            <a:extLst>
              <a:ext uri="{FF2B5EF4-FFF2-40B4-BE49-F238E27FC236}">
                <a16:creationId xmlns:a16="http://schemas.microsoft.com/office/drawing/2014/main" id="{248439DD-BE5E-49C6-2BBC-9113AD4C38CA}"/>
              </a:ext>
            </a:extLst>
          </p:cNvPr>
          <p:cNvSpPr txBox="1"/>
          <p:nvPr/>
        </p:nvSpPr>
        <p:spPr>
          <a:xfrm>
            <a:off x="0" y="5520958"/>
            <a:ext cx="12192000" cy="600164"/>
          </a:xfrm>
          <a:prstGeom prst="rect">
            <a:avLst/>
          </a:prstGeom>
          <a:noFill/>
        </p:spPr>
        <p:txBody>
          <a:bodyPr wrap="square">
            <a:spAutoFit/>
          </a:bodyPr>
          <a:lstStyle/>
          <a:p>
            <a:pPr algn="just"/>
            <a:r>
              <a:rPr lang="it-IT" sz="1100" dirty="0" err="1">
                <a:solidFill>
                  <a:srgbClr val="002060"/>
                </a:solidFill>
              </a:rPr>
              <a:t>Temime</a:t>
            </a:r>
            <a:r>
              <a:rPr lang="it-IT" sz="1100" dirty="0">
                <a:solidFill>
                  <a:srgbClr val="002060"/>
                </a:solidFill>
              </a:rPr>
              <a:t> V, Ghanem OM, </a:t>
            </a:r>
            <a:r>
              <a:rPr lang="it-IT" sz="1100" dirty="0" err="1">
                <a:solidFill>
                  <a:srgbClr val="002060"/>
                </a:solidFill>
              </a:rPr>
              <a:t>Heimbach</a:t>
            </a:r>
            <a:r>
              <a:rPr lang="it-IT" sz="1100" dirty="0">
                <a:solidFill>
                  <a:srgbClr val="002060"/>
                </a:solidFill>
              </a:rPr>
              <a:t> JK, Diwan TS, </a:t>
            </a:r>
            <a:r>
              <a:rPr lang="it-IT" sz="1100" dirty="0" err="1">
                <a:solidFill>
                  <a:srgbClr val="002060"/>
                </a:solidFill>
              </a:rPr>
              <a:t>Tranchart</a:t>
            </a:r>
            <a:r>
              <a:rPr lang="it-IT" sz="1100" dirty="0">
                <a:solidFill>
                  <a:srgbClr val="002060"/>
                </a:solidFill>
              </a:rPr>
              <a:t> H, Abdallah H, Blanchard C, </a:t>
            </a:r>
            <a:r>
              <a:rPr lang="it-IT" sz="1100" dirty="0" err="1">
                <a:solidFill>
                  <a:srgbClr val="002060"/>
                </a:solidFill>
              </a:rPr>
              <a:t>Lontrichard</a:t>
            </a:r>
            <a:r>
              <a:rPr lang="it-IT" sz="1100" dirty="0">
                <a:solidFill>
                  <a:srgbClr val="002060"/>
                </a:solidFill>
              </a:rPr>
              <a:t> M, </a:t>
            </a:r>
            <a:r>
              <a:rPr lang="it-IT" sz="1100" dirty="0" err="1">
                <a:solidFill>
                  <a:srgbClr val="002060"/>
                </a:solidFill>
              </a:rPr>
              <a:t>Reche</a:t>
            </a:r>
            <a:r>
              <a:rPr lang="it-IT" sz="1100" dirty="0">
                <a:solidFill>
                  <a:srgbClr val="002060"/>
                </a:solidFill>
              </a:rPr>
              <a:t> F, Borel AL, Belluzzi A, Foletto M, Manno E, </a:t>
            </a:r>
            <a:r>
              <a:rPr lang="it-IT" sz="1100" dirty="0" err="1">
                <a:solidFill>
                  <a:srgbClr val="002060"/>
                </a:solidFill>
              </a:rPr>
              <a:t>Poghosyan</a:t>
            </a:r>
            <a:r>
              <a:rPr lang="it-IT" sz="1100" dirty="0">
                <a:solidFill>
                  <a:srgbClr val="002060"/>
                </a:solidFill>
              </a:rPr>
              <a:t> T, Chierici A, Iannelli A. </a:t>
            </a:r>
            <a:r>
              <a:rPr lang="it-IT" sz="1100" dirty="0" err="1">
                <a:solidFill>
                  <a:srgbClr val="002060"/>
                </a:solidFill>
              </a:rPr>
              <a:t>Outcomes</a:t>
            </a:r>
            <a:r>
              <a:rPr lang="it-IT" sz="1100" dirty="0">
                <a:solidFill>
                  <a:srgbClr val="002060"/>
                </a:solidFill>
              </a:rPr>
              <a:t> of </a:t>
            </a:r>
            <a:r>
              <a:rPr lang="it-IT" sz="1100" dirty="0" err="1">
                <a:solidFill>
                  <a:srgbClr val="002060"/>
                </a:solidFill>
              </a:rPr>
              <a:t>bariatric</a:t>
            </a:r>
            <a:r>
              <a:rPr lang="it-IT" sz="1100" dirty="0">
                <a:solidFill>
                  <a:srgbClr val="002060"/>
                </a:solidFill>
              </a:rPr>
              <a:t> surgery in the setting of </a:t>
            </a:r>
            <a:r>
              <a:rPr lang="it-IT" sz="1100" dirty="0" err="1">
                <a:solidFill>
                  <a:srgbClr val="002060"/>
                </a:solidFill>
              </a:rPr>
              <a:t>compensated</a:t>
            </a:r>
            <a:r>
              <a:rPr lang="it-IT" sz="1100" dirty="0">
                <a:solidFill>
                  <a:srgbClr val="002060"/>
                </a:solidFill>
              </a:rPr>
              <a:t> </a:t>
            </a:r>
            <a:r>
              <a:rPr lang="it-IT" sz="1100" dirty="0" err="1">
                <a:solidFill>
                  <a:srgbClr val="002060"/>
                </a:solidFill>
              </a:rPr>
              <a:t>advanced</a:t>
            </a:r>
            <a:r>
              <a:rPr lang="it-IT" sz="1100" dirty="0">
                <a:solidFill>
                  <a:srgbClr val="002060"/>
                </a:solidFill>
              </a:rPr>
              <a:t> </a:t>
            </a:r>
            <a:r>
              <a:rPr lang="it-IT" sz="1100" dirty="0" err="1">
                <a:solidFill>
                  <a:srgbClr val="002060"/>
                </a:solidFill>
              </a:rPr>
              <a:t>chronic</a:t>
            </a:r>
            <a:r>
              <a:rPr lang="it-IT" sz="1100" dirty="0">
                <a:solidFill>
                  <a:srgbClr val="002060"/>
                </a:solidFill>
              </a:rPr>
              <a:t> </a:t>
            </a:r>
            <a:r>
              <a:rPr lang="it-IT" sz="1100" dirty="0" err="1">
                <a:solidFill>
                  <a:srgbClr val="002060"/>
                </a:solidFill>
              </a:rPr>
              <a:t>liver</a:t>
            </a:r>
            <a:r>
              <a:rPr lang="it-IT" sz="1100" dirty="0">
                <a:solidFill>
                  <a:srgbClr val="002060"/>
                </a:solidFill>
              </a:rPr>
              <a:t> </a:t>
            </a:r>
            <a:r>
              <a:rPr lang="it-IT" sz="1100" dirty="0" err="1">
                <a:solidFill>
                  <a:srgbClr val="002060"/>
                </a:solidFill>
              </a:rPr>
              <a:t>disease</a:t>
            </a:r>
            <a:r>
              <a:rPr lang="it-IT" sz="1100" dirty="0">
                <a:solidFill>
                  <a:srgbClr val="002060"/>
                </a:solidFill>
              </a:rPr>
              <a:t> </a:t>
            </a:r>
            <a:r>
              <a:rPr lang="it-IT" sz="1100" dirty="0" err="1">
                <a:solidFill>
                  <a:srgbClr val="002060"/>
                </a:solidFill>
              </a:rPr>
              <a:t>associated</a:t>
            </a:r>
            <a:r>
              <a:rPr lang="it-IT" sz="1100" dirty="0">
                <a:solidFill>
                  <a:srgbClr val="002060"/>
                </a:solidFill>
              </a:rPr>
              <a:t> with </a:t>
            </a:r>
            <a:r>
              <a:rPr lang="it-IT" sz="1100" dirty="0" err="1">
                <a:solidFill>
                  <a:srgbClr val="002060"/>
                </a:solidFill>
              </a:rPr>
              <a:t>clinically</a:t>
            </a:r>
            <a:r>
              <a:rPr lang="it-IT" sz="1100" dirty="0">
                <a:solidFill>
                  <a:srgbClr val="002060"/>
                </a:solidFill>
              </a:rPr>
              <a:t> </a:t>
            </a:r>
            <a:r>
              <a:rPr lang="it-IT" sz="1100" dirty="0" err="1">
                <a:solidFill>
                  <a:srgbClr val="002060"/>
                </a:solidFill>
              </a:rPr>
              <a:t>significant</a:t>
            </a:r>
            <a:r>
              <a:rPr lang="it-IT" sz="1100" dirty="0">
                <a:solidFill>
                  <a:srgbClr val="002060"/>
                </a:solidFill>
              </a:rPr>
              <a:t> </a:t>
            </a:r>
            <a:r>
              <a:rPr lang="it-IT" sz="1100" dirty="0" err="1">
                <a:solidFill>
                  <a:srgbClr val="002060"/>
                </a:solidFill>
              </a:rPr>
              <a:t>portal</a:t>
            </a:r>
            <a:r>
              <a:rPr lang="it-IT" sz="1100" dirty="0">
                <a:solidFill>
                  <a:srgbClr val="002060"/>
                </a:solidFill>
              </a:rPr>
              <a:t> </a:t>
            </a:r>
            <a:r>
              <a:rPr lang="it-IT" sz="1100" dirty="0" err="1">
                <a:solidFill>
                  <a:srgbClr val="002060"/>
                </a:solidFill>
              </a:rPr>
              <a:t>hypertension</a:t>
            </a:r>
            <a:r>
              <a:rPr lang="it-IT" sz="1100" dirty="0">
                <a:solidFill>
                  <a:srgbClr val="002060"/>
                </a:solidFill>
              </a:rPr>
              <a:t>: a </a:t>
            </a:r>
            <a:r>
              <a:rPr lang="it-IT" sz="1100" dirty="0" err="1">
                <a:solidFill>
                  <a:srgbClr val="002060"/>
                </a:solidFill>
              </a:rPr>
              <a:t>multicenter</a:t>
            </a:r>
            <a:r>
              <a:rPr lang="it-IT" sz="1100" dirty="0">
                <a:solidFill>
                  <a:srgbClr val="002060"/>
                </a:solidFill>
              </a:rPr>
              <a:t>, </a:t>
            </a:r>
            <a:r>
              <a:rPr lang="it-IT" sz="1100" dirty="0" err="1">
                <a:solidFill>
                  <a:srgbClr val="002060"/>
                </a:solidFill>
              </a:rPr>
              <a:t>retrospective</a:t>
            </a:r>
            <a:r>
              <a:rPr lang="it-IT" sz="1100" dirty="0">
                <a:solidFill>
                  <a:srgbClr val="002060"/>
                </a:solidFill>
              </a:rPr>
              <a:t>, </a:t>
            </a:r>
            <a:r>
              <a:rPr lang="it-IT" sz="1100" dirty="0" err="1">
                <a:solidFill>
                  <a:srgbClr val="002060"/>
                </a:solidFill>
              </a:rPr>
              <a:t>cohort</a:t>
            </a:r>
            <a:r>
              <a:rPr lang="it-IT" sz="1100" dirty="0">
                <a:solidFill>
                  <a:srgbClr val="002060"/>
                </a:solidFill>
              </a:rPr>
              <a:t> study on </a:t>
            </a:r>
            <a:r>
              <a:rPr lang="it-IT" sz="1100" dirty="0" err="1">
                <a:solidFill>
                  <a:srgbClr val="002060"/>
                </a:solidFill>
              </a:rPr>
              <a:t>feasibility</a:t>
            </a:r>
            <a:r>
              <a:rPr lang="it-IT" sz="1100" dirty="0">
                <a:solidFill>
                  <a:srgbClr val="002060"/>
                </a:solidFill>
              </a:rPr>
              <a:t> and </a:t>
            </a:r>
            <a:r>
              <a:rPr lang="it-IT" sz="1100" dirty="0" err="1">
                <a:solidFill>
                  <a:srgbClr val="002060"/>
                </a:solidFill>
              </a:rPr>
              <a:t>safety</a:t>
            </a:r>
            <a:r>
              <a:rPr lang="it-IT" sz="1100" dirty="0">
                <a:solidFill>
                  <a:srgbClr val="002060"/>
                </a:solidFill>
              </a:rPr>
              <a:t>. Int J </a:t>
            </a:r>
            <a:r>
              <a:rPr lang="it-IT" sz="1100" dirty="0" err="1">
                <a:solidFill>
                  <a:srgbClr val="002060"/>
                </a:solidFill>
              </a:rPr>
              <a:t>Surg</a:t>
            </a:r>
            <a:r>
              <a:rPr lang="it-IT" sz="1100" dirty="0">
                <a:solidFill>
                  <a:srgbClr val="002060"/>
                </a:solidFill>
              </a:rPr>
              <a:t>. 2024 </a:t>
            </a:r>
            <a:r>
              <a:rPr lang="it-IT" sz="1100" dirty="0" err="1">
                <a:solidFill>
                  <a:srgbClr val="002060"/>
                </a:solidFill>
              </a:rPr>
              <a:t>Jun</a:t>
            </a:r>
            <a:r>
              <a:rPr lang="it-IT" sz="1100" dirty="0">
                <a:solidFill>
                  <a:srgbClr val="002060"/>
                </a:solidFill>
              </a:rPr>
              <a:t> 1;110(6):3562-3570. </a:t>
            </a:r>
          </a:p>
        </p:txBody>
      </p:sp>
      <p:pic>
        <p:nvPicPr>
          <p:cNvPr id="15" name="Immagine 14">
            <a:extLst>
              <a:ext uri="{FF2B5EF4-FFF2-40B4-BE49-F238E27FC236}">
                <a16:creationId xmlns:a16="http://schemas.microsoft.com/office/drawing/2014/main" id="{B9557DAB-5127-8DEE-C7C2-FF81E58C6E8D}"/>
              </a:ext>
            </a:extLst>
          </p:cNvPr>
          <p:cNvPicPr>
            <a:picLocks noChangeAspect="1"/>
          </p:cNvPicPr>
          <p:nvPr/>
        </p:nvPicPr>
        <p:blipFill>
          <a:blip r:embed="rId4"/>
          <a:stretch>
            <a:fillRect/>
          </a:stretch>
        </p:blipFill>
        <p:spPr>
          <a:xfrm>
            <a:off x="7200926" y="696764"/>
            <a:ext cx="4298485" cy="4659994"/>
          </a:xfrm>
          <a:prstGeom prst="rect">
            <a:avLst/>
          </a:prstGeom>
        </p:spPr>
      </p:pic>
      <p:pic>
        <p:nvPicPr>
          <p:cNvPr id="16" name="Immagine 15">
            <a:extLst>
              <a:ext uri="{FF2B5EF4-FFF2-40B4-BE49-F238E27FC236}">
                <a16:creationId xmlns:a16="http://schemas.microsoft.com/office/drawing/2014/main" id="{1961F14C-FB14-468C-CF63-2CDDE1A1E3AC}"/>
              </a:ext>
            </a:extLst>
          </p:cNvPr>
          <p:cNvPicPr>
            <a:picLocks noChangeAspect="1"/>
          </p:cNvPicPr>
          <p:nvPr/>
        </p:nvPicPr>
        <p:blipFill>
          <a:blip r:embed="rId5"/>
          <a:stretch>
            <a:fillRect/>
          </a:stretch>
        </p:blipFill>
        <p:spPr>
          <a:xfrm>
            <a:off x="1651751" y="2166770"/>
            <a:ext cx="4684887" cy="3268525"/>
          </a:xfrm>
          <a:prstGeom prst="rect">
            <a:avLst/>
          </a:prstGeom>
        </p:spPr>
      </p:pic>
    </p:spTree>
    <p:extLst>
      <p:ext uri="{BB962C8B-B14F-4D97-AF65-F5344CB8AC3E}">
        <p14:creationId xmlns:p14="http://schemas.microsoft.com/office/powerpoint/2010/main" val="2374228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2ACEB-AD8B-18DC-E4B6-8653221793DF}"/>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8D73B59E-CD87-1D97-718F-E1C82B057FFD}"/>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10089B1B-29DC-AEE9-C085-FEAEE9478308}"/>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3744BEDE-629C-C9FE-CF48-59D67952ADF2}"/>
              </a:ext>
            </a:extLst>
          </p:cNvPr>
          <p:cNvPicPr>
            <a:picLocks noChangeAspect="1"/>
          </p:cNvPicPr>
          <p:nvPr/>
        </p:nvPicPr>
        <p:blipFill>
          <a:blip r:embed="rId2"/>
          <a:srcRect l="5836" t="11263" r="6136" b="16877"/>
          <a:stretch/>
        </p:blipFill>
        <p:spPr>
          <a:xfrm>
            <a:off x="6517051" y="0"/>
            <a:ext cx="683875" cy="558266"/>
          </a:xfrm>
          <a:prstGeom prst="rect">
            <a:avLst/>
          </a:prstGeom>
        </p:spPr>
      </p:pic>
      <p:pic>
        <p:nvPicPr>
          <p:cNvPr id="5" name="Immagine 4">
            <a:extLst>
              <a:ext uri="{FF2B5EF4-FFF2-40B4-BE49-F238E27FC236}">
                <a16:creationId xmlns:a16="http://schemas.microsoft.com/office/drawing/2014/main" id="{C7B69DDB-4D2F-B63E-64A6-83311D9B3AC6}"/>
              </a:ext>
            </a:extLst>
          </p:cNvPr>
          <p:cNvPicPr>
            <a:picLocks noChangeAspect="1"/>
          </p:cNvPicPr>
          <p:nvPr/>
        </p:nvPicPr>
        <p:blipFill>
          <a:blip r:embed="rId3"/>
          <a:stretch>
            <a:fillRect/>
          </a:stretch>
        </p:blipFill>
        <p:spPr>
          <a:xfrm>
            <a:off x="0" y="419765"/>
            <a:ext cx="3959352" cy="1747005"/>
          </a:xfrm>
          <a:prstGeom prst="rect">
            <a:avLst/>
          </a:prstGeom>
        </p:spPr>
      </p:pic>
      <p:sp>
        <p:nvSpPr>
          <p:cNvPr id="6" name="CasellaDiTesto 5">
            <a:extLst>
              <a:ext uri="{FF2B5EF4-FFF2-40B4-BE49-F238E27FC236}">
                <a16:creationId xmlns:a16="http://schemas.microsoft.com/office/drawing/2014/main" id="{E554A442-854D-9E5A-4C7D-36DA7002F60C}"/>
              </a:ext>
            </a:extLst>
          </p:cNvPr>
          <p:cNvSpPr txBox="1"/>
          <p:nvPr/>
        </p:nvSpPr>
        <p:spPr>
          <a:xfrm>
            <a:off x="1380701" y="419765"/>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2024</a:t>
            </a:r>
          </a:p>
        </p:txBody>
      </p:sp>
      <p:sp>
        <p:nvSpPr>
          <p:cNvPr id="14" name="CasellaDiTesto 13">
            <a:extLst>
              <a:ext uri="{FF2B5EF4-FFF2-40B4-BE49-F238E27FC236}">
                <a16:creationId xmlns:a16="http://schemas.microsoft.com/office/drawing/2014/main" id="{921D193E-3156-808D-A2AD-EF8E4B546E9F}"/>
              </a:ext>
            </a:extLst>
          </p:cNvPr>
          <p:cNvSpPr txBox="1"/>
          <p:nvPr/>
        </p:nvSpPr>
        <p:spPr>
          <a:xfrm>
            <a:off x="0" y="5520958"/>
            <a:ext cx="12192000" cy="600164"/>
          </a:xfrm>
          <a:prstGeom prst="rect">
            <a:avLst/>
          </a:prstGeom>
          <a:noFill/>
        </p:spPr>
        <p:txBody>
          <a:bodyPr wrap="square">
            <a:spAutoFit/>
          </a:bodyPr>
          <a:lstStyle/>
          <a:p>
            <a:pPr algn="just"/>
            <a:r>
              <a:rPr lang="it-IT" sz="1100" dirty="0" err="1">
                <a:solidFill>
                  <a:srgbClr val="002060"/>
                </a:solidFill>
              </a:rPr>
              <a:t>Temime</a:t>
            </a:r>
            <a:r>
              <a:rPr lang="it-IT" sz="1100" dirty="0">
                <a:solidFill>
                  <a:srgbClr val="002060"/>
                </a:solidFill>
              </a:rPr>
              <a:t> V, Ghanem OM, </a:t>
            </a:r>
            <a:r>
              <a:rPr lang="it-IT" sz="1100" dirty="0" err="1">
                <a:solidFill>
                  <a:srgbClr val="002060"/>
                </a:solidFill>
              </a:rPr>
              <a:t>Heimbach</a:t>
            </a:r>
            <a:r>
              <a:rPr lang="it-IT" sz="1100" dirty="0">
                <a:solidFill>
                  <a:srgbClr val="002060"/>
                </a:solidFill>
              </a:rPr>
              <a:t> JK, Diwan TS, </a:t>
            </a:r>
            <a:r>
              <a:rPr lang="it-IT" sz="1100" dirty="0" err="1">
                <a:solidFill>
                  <a:srgbClr val="002060"/>
                </a:solidFill>
              </a:rPr>
              <a:t>Tranchart</a:t>
            </a:r>
            <a:r>
              <a:rPr lang="it-IT" sz="1100" dirty="0">
                <a:solidFill>
                  <a:srgbClr val="002060"/>
                </a:solidFill>
              </a:rPr>
              <a:t> H, Abdallah H, Blanchard C, </a:t>
            </a:r>
            <a:r>
              <a:rPr lang="it-IT" sz="1100" dirty="0" err="1">
                <a:solidFill>
                  <a:srgbClr val="002060"/>
                </a:solidFill>
              </a:rPr>
              <a:t>Lontrichard</a:t>
            </a:r>
            <a:r>
              <a:rPr lang="it-IT" sz="1100" dirty="0">
                <a:solidFill>
                  <a:srgbClr val="002060"/>
                </a:solidFill>
              </a:rPr>
              <a:t> M, </a:t>
            </a:r>
            <a:r>
              <a:rPr lang="it-IT" sz="1100" dirty="0" err="1">
                <a:solidFill>
                  <a:srgbClr val="002060"/>
                </a:solidFill>
              </a:rPr>
              <a:t>Reche</a:t>
            </a:r>
            <a:r>
              <a:rPr lang="it-IT" sz="1100" dirty="0">
                <a:solidFill>
                  <a:srgbClr val="002060"/>
                </a:solidFill>
              </a:rPr>
              <a:t> F, Borel AL, Belluzzi A, Foletto M, Manno E, </a:t>
            </a:r>
            <a:r>
              <a:rPr lang="it-IT" sz="1100" dirty="0" err="1">
                <a:solidFill>
                  <a:srgbClr val="002060"/>
                </a:solidFill>
              </a:rPr>
              <a:t>Poghosyan</a:t>
            </a:r>
            <a:r>
              <a:rPr lang="it-IT" sz="1100" dirty="0">
                <a:solidFill>
                  <a:srgbClr val="002060"/>
                </a:solidFill>
              </a:rPr>
              <a:t> T, Chierici A, Iannelli A. </a:t>
            </a:r>
            <a:r>
              <a:rPr lang="it-IT" sz="1100" dirty="0" err="1">
                <a:solidFill>
                  <a:srgbClr val="002060"/>
                </a:solidFill>
              </a:rPr>
              <a:t>Outcomes</a:t>
            </a:r>
            <a:r>
              <a:rPr lang="it-IT" sz="1100" dirty="0">
                <a:solidFill>
                  <a:srgbClr val="002060"/>
                </a:solidFill>
              </a:rPr>
              <a:t> of </a:t>
            </a:r>
            <a:r>
              <a:rPr lang="it-IT" sz="1100" dirty="0" err="1">
                <a:solidFill>
                  <a:srgbClr val="002060"/>
                </a:solidFill>
              </a:rPr>
              <a:t>bariatric</a:t>
            </a:r>
            <a:r>
              <a:rPr lang="it-IT" sz="1100" dirty="0">
                <a:solidFill>
                  <a:srgbClr val="002060"/>
                </a:solidFill>
              </a:rPr>
              <a:t> surgery in the setting of </a:t>
            </a:r>
            <a:r>
              <a:rPr lang="it-IT" sz="1100" dirty="0" err="1">
                <a:solidFill>
                  <a:srgbClr val="002060"/>
                </a:solidFill>
              </a:rPr>
              <a:t>compensated</a:t>
            </a:r>
            <a:r>
              <a:rPr lang="it-IT" sz="1100" dirty="0">
                <a:solidFill>
                  <a:srgbClr val="002060"/>
                </a:solidFill>
              </a:rPr>
              <a:t> </a:t>
            </a:r>
            <a:r>
              <a:rPr lang="it-IT" sz="1100" dirty="0" err="1">
                <a:solidFill>
                  <a:srgbClr val="002060"/>
                </a:solidFill>
              </a:rPr>
              <a:t>advanced</a:t>
            </a:r>
            <a:r>
              <a:rPr lang="it-IT" sz="1100" dirty="0">
                <a:solidFill>
                  <a:srgbClr val="002060"/>
                </a:solidFill>
              </a:rPr>
              <a:t> </a:t>
            </a:r>
            <a:r>
              <a:rPr lang="it-IT" sz="1100" dirty="0" err="1">
                <a:solidFill>
                  <a:srgbClr val="002060"/>
                </a:solidFill>
              </a:rPr>
              <a:t>chronic</a:t>
            </a:r>
            <a:r>
              <a:rPr lang="it-IT" sz="1100" dirty="0">
                <a:solidFill>
                  <a:srgbClr val="002060"/>
                </a:solidFill>
              </a:rPr>
              <a:t> </a:t>
            </a:r>
            <a:r>
              <a:rPr lang="it-IT" sz="1100" dirty="0" err="1">
                <a:solidFill>
                  <a:srgbClr val="002060"/>
                </a:solidFill>
              </a:rPr>
              <a:t>liver</a:t>
            </a:r>
            <a:r>
              <a:rPr lang="it-IT" sz="1100" dirty="0">
                <a:solidFill>
                  <a:srgbClr val="002060"/>
                </a:solidFill>
              </a:rPr>
              <a:t> </a:t>
            </a:r>
            <a:r>
              <a:rPr lang="it-IT" sz="1100" dirty="0" err="1">
                <a:solidFill>
                  <a:srgbClr val="002060"/>
                </a:solidFill>
              </a:rPr>
              <a:t>disease</a:t>
            </a:r>
            <a:r>
              <a:rPr lang="it-IT" sz="1100" dirty="0">
                <a:solidFill>
                  <a:srgbClr val="002060"/>
                </a:solidFill>
              </a:rPr>
              <a:t> </a:t>
            </a:r>
            <a:r>
              <a:rPr lang="it-IT" sz="1100" dirty="0" err="1">
                <a:solidFill>
                  <a:srgbClr val="002060"/>
                </a:solidFill>
              </a:rPr>
              <a:t>associated</a:t>
            </a:r>
            <a:r>
              <a:rPr lang="it-IT" sz="1100" dirty="0">
                <a:solidFill>
                  <a:srgbClr val="002060"/>
                </a:solidFill>
              </a:rPr>
              <a:t> with </a:t>
            </a:r>
            <a:r>
              <a:rPr lang="it-IT" sz="1100" dirty="0" err="1">
                <a:solidFill>
                  <a:srgbClr val="002060"/>
                </a:solidFill>
              </a:rPr>
              <a:t>clinically</a:t>
            </a:r>
            <a:r>
              <a:rPr lang="it-IT" sz="1100" dirty="0">
                <a:solidFill>
                  <a:srgbClr val="002060"/>
                </a:solidFill>
              </a:rPr>
              <a:t> </a:t>
            </a:r>
            <a:r>
              <a:rPr lang="it-IT" sz="1100" dirty="0" err="1">
                <a:solidFill>
                  <a:srgbClr val="002060"/>
                </a:solidFill>
              </a:rPr>
              <a:t>significant</a:t>
            </a:r>
            <a:r>
              <a:rPr lang="it-IT" sz="1100" dirty="0">
                <a:solidFill>
                  <a:srgbClr val="002060"/>
                </a:solidFill>
              </a:rPr>
              <a:t> </a:t>
            </a:r>
            <a:r>
              <a:rPr lang="it-IT" sz="1100" dirty="0" err="1">
                <a:solidFill>
                  <a:srgbClr val="002060"/>
                </a:solidFill>
              </a:rPr>
              <a:t>portal</a:t>
            </a:r>
            <a:r>
              <a:rPr lang="it-IT" sz="1100" dirty="0">
                <a:solidFill>
                  <a:srgbClr val="002060"/>
                </a:solidFill>
              </a:rPr>
              <a:t> </a:t>
            </a:r>
            <a:r>
              <a:rPr lang="it-IT" sz="1100" dirty="0" err="1">
                <a:solidFill>
                  <a:srgbClr val="002060"/>
                </a:solidFill>
              </a:rPr>
              <a:t>hypertension</a:t>
            </a:r>
            <a:r>
              <a:rPr lang="it-IT" sz="1100" dirty="0">
                <a:solidFill>
                  <a:srgbClr val="002060"/>
                </a:solidFill>
              </a:rPr>
              <a:t>: a </a:t>
            </a:r>
            <a:r>
              <a:rPr lang="it-IT" sz="1100" dirty="0" err="1">
                <a:solidFill>
                  <a:srgbClr val="002060"/>
                </a:solidFill>
              </a:rPr>
              <a:t>multicenter</a:t>
            </a:r>
            <a:r>
              <a:rPr lang="it-IT" sz="1100" dirty="0">
                <a:solidFill>
                  <a:srgbClr val="002060"/>
                </a:solidFill>
              </a:rPr>
              <a:t>, </a:t>
            </a:r>
            <a:r>
              <a:rPr lang="it-IT" sz="1100" dirty="0" err="1">
                <a:solidFill>
                  <a:srgbClr val="002060"/>
                </a:solidFill>
              </a:rPr>
              <a:t>retrospective</a:t>
            </a:r>
            <a:r>
              <a:rPr lang="it-IT" sz="1100" dirty="0">
                <a:solidFill>
                  <a:srgbClr val="002060"/>
                </a:solidFill>
              </a:rPr>
              <a:t>, </a:t>
            </a:r>
            <a:r>
              <a:rPr lang="it-IT" sz="1100" dirty="0" err="1">
                <a:solidFill>
                  <a:srgbClr val="002060"/>
                </a:solidFill>
              </a:rPr>
              <a:t>cohort</a:t>
            </a:r>
            <a:r>
              <a:rPr lang="it-IT" sz="1100" dirty="0">
                <a:solidFill>
                  <a:srgbClr val="002060"/>
                </a:solidFill>
              </a:rPr>
              <a:t> study on </a:t>
            </a:r>
            <a:r>
              <a:rPr lang="it-IT" sz="1100" dirty="0" err="1">
                <a:solidFill>
                  <a:srgbClr val="002060"/>
                </a:solidFill>
              </a:rPr>
              <a:t>feasibility</a:t>
            </a:r>
            <a:r>
              <a:rPr lang="it-IT" sz="1100" dirty="0">
                <a:solidFill>
                  <a:srgbClr val="002060"/>
                </a:solidFill>
              </a:rPr>
              <a:t> and </a:t>
            </a:r>
            <a:r>
              <a:rPr lang="it-IT" sz="1100" dirty="0" err="1">
                <a:solidFill>
                  <a:srgbClr val="002060"/>
                </a:solidFill>
              </a:rPr>
              <a:t>safety</a:t>
            </a:r>
            <a:r>
              <a:rPr lang="it-IT" sz="1100" dirty="0">
                <a:solidFill>
                  <a:srgbClr val="002060"/>
                </a:solidFill>
              </a:rPr>
              <a:t>. Int J </a:t>
            </a:r>
            <a:r>
              <a:rPr lang="it-IT" sz="1100" dirty="0" err="1">
                <a:solidFill>
                  <a:srgbClr val="002060"/>
                </a:solidFill>
              </a:rPr>
              <a:t>Surg</a:t>
            </a:r>
            <a:r>
              <a:rPr lang="it-IT" sz="1100" dirty="0">
                <a:solidFill>
                  <a:srgbClr val="002060"/>
                </a:solidFill>
              </a:rPr>
              <a:t>. 2024 </a:t>
            </a:r>
            <a:r>
              <a:rPr lang="it-IT" sz="1100" dirty="0" err="1">
                <a:solidFill>
                  <a:srgbClr val="002060"/>
                </a:solidFill>
              </a:rPr>
              <a:t>Jun</a:t>
            </a:r>
            <a:r>
              <a:rPr lang="it-IT" sz="1100" dirty="0">
                <a:solidFill>
                  <a:srgbClr val="002060"/>
                </a:solidFill>
              </a:rPr>
              <a:t> 1;110(6):3562-3570. </a:t>
            </a:r>
          </a:p>
        </p:txBody>
      </p:sp>
      <p:pic>
        <p:nvPicPr>
          <p:cNvPr id="7" name="Immagine 6">
            <a:extLst>
              <a:ext uri="{FF2B5EF4-FFF2-40B4-BE49-F238E27FC236}">
                <a16:creationId xmlns:a16="http://schemas.microsoft.com/office/drawing/2014/main" id="{B33C37B0-B45C-3D8B-0C28-6E0A424CA1A8}"/>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4331369" y="419765"/>
            <a:ext cx="7860631" cy="5101192"/>
          </a:xfrm>
          <a:prstGeom prst="rect">
            <a:avLst/>
          </a:prstGeom>
        </p:spPr>
      </p:pic>
      <p:pic>
        <p:nvPicPr>
          <p:cNvPr id="8" name="Immagine 7">
            <a:extLst>
              <a:ext uri="{FF2B5EF4-FFF2-40B4-BE49-F238E27FC236}">
                <a16:creationId xmlns:a16="http://schemas.microsoft.com/office/drawing/2014/main" id="{DEB790B3-2E10-392F-A9A6-CDC87AD33217}"/>
              </a:ext>
            </a:extLst>
          </p:cNvPr>
          <p:cNvPicPr>
            <a:picLocks noChangeAspect="1"/>
          </p:cNvPicPr>
          <p:nvPr/>
        </p:nvPicPr>
        <p:blipFill>
          <a:blip r:embed="rId6"/>
          <a:stretch>
            <a:fillRect/>
          </a:stretch>
        </p:blipFill>
        <p:spPr>
          <a:xfrm>
            <a:off x="84766" y="2468522"/>
            <a:ext cx="4161836" cy="2524461"/>
          </a:xfrm>
          <a:prstGeom prst="rect">
            <a:avLst/>
          </a:prstGeom>
        </p:spPr>
      </p:pic>
    </p:spTree>
    <p:extLst>
      <p:ext uri="{BB962C8B-B14F-4D97-AF65-F5344CB8AC3E}">
        <p14:creationId xmlns:p14="http://schemas.microsoft.com/office/powerpoint/2010/main" val="15753160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21318-2753-6EBF-C17B-F44415E2B17D}"/>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9938DE17-2A8B-9887-1949-64C2981AF122}"/>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79907309-7A70-87BB-EB9A-597B4DE212E3}"/>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19CB7A38-D2E4-8097-8124-8A52F7E01C19}"/>
              </a:ext>
            </a:extLst>
          </p:cNvPr>
          <p:cNvPicPr>
            <a:picLocks noChangeAspect="1"/>
          </p:cNvPicPr>
          <p:nvPr/>
        </p:nvPicPr>
        <p:blipFill>
          <a:blip r:embed="rId2"/>
          <a:srcRect l="5836" t="11263" r="6136" b="16877"/>
          <a:stretch/>
        </p:blipFill>
        <p:spPr>
          <a:xfrm>
            <a:off x="6517051" y="0"/>
            <a:ext cx="683875" cy="558266"/>
          </a:xfrm>
          <a:prstGeom prst="rect">
            <a:avLst/>
          </a:prstGeom>
        </p:spPr>
      </p:pic>
      <p:pic>
        <p:nvPicPr>
          <p:cNvPr id="5" name="Immagine 4">
            <a:extLst>
              <a:ext uri="{FF2B5EF4-FFF2-40B4-BE49-F238E27FC236}">
                <a16:creationId xmlns:a16="http://schemas.microsoft.com/office/drawing/2014/main" id="{7E6A3310-6992-2232-02FD-F8215F956E20}"/>
              </a:ext>
            </a:extLst>
          </p:cNvPr>
          <p:cNvPicPr>
            <a:picLocks noChangeAspect="1"/>
          </p:cNvPicPr>
          <p:nvPr/>
        </p:nvPicPr>
        <p:blipFill>
          <a:blip r:embed="rId3"/>
          <a:stretch>
            <a:fillRect/>
          </a:stretch>
        </p:blipFill>
        <p:spPr>
          <a:xfrm>
            <a:off x="0" y="419765"/>
            <a:ext cx="3959352" cy="1747005"/>
          </a:xfrm>
          <a:prstGeom prst="rect">
            <a:avLst/>
          </a:prstGeom>
        </p:spPr>
      </p:pic>
      <p:sp>
        <p:nvSpPr>
          <p:cNvPr id="6" name="CasellaDiTesto 5">
            <a:extLst>
              <a:ext uri="{FF2B5EF4-FFF2-40B4-BE49-F238E27FC236}">
                <a16:creationId xmlns:a16="http://schemas.microsoft.com/office/drawing/2014/main" id="{4B21E3EC-69FD-7EAA-54F2-E9FDF9ED230B}"/>
              </a:ext>
            </a:extLst>
          </p:cNvPr>
          <p:cNvSpPr txBox="1"/>
          <p:nvPr/>
        </p:nvSpPr>
        <p:spPr>
          <a:xfrm>
            <a:off x="1380701" y="419765"/>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2024</a:t>
            </a:r>
          </a:p>
        </p:txBody>
      </p:sp>
      <p:sp>
        <p:nvSpPr>
          <p:cNvPr id="14" name="CasellaDiTesto 13">
            <a:extLst>
              <a:ext uri="{FF2B5EF4-FFF2-40B4-BE49-F238E27FC236}">
                <a16:creationId xmlns:a16="http://schemas.microsoft.com/office/drawing/2014/main" id="{A5B6222E-D437-605B-164B-AEDC3BF1DE82}"/>
              </a:ext>
            </a:extLst>
          </p:cNvPr>
          <p:cNvSpPr txBox="1"/>
          <p:nvPr/>
        </p:nvSpPr>
        <p:spPr>
          <a:xfrm>
            <a:off x="0" y="5520958"/>
            <a:ext cx="12192000" cy="600164"/>
          </a:xfrm>
          <a:prstGeom prst="rect">
            <a:avLst/>
          </a:prstGeom>
          <a:noFill/>
        </p:spPr>
        <p:txBody>
          <a:bodyPr wrap="square">
            <a:spAutoFit/>
          </a:bodyPr>
          <a:lstStyle/>
          <a:p>
            <a:pPr algn="just"/>
            <a:r>
              <a:rPr lang="it-IT" sz="1100" dirty="0" err="1">
                <a:solidFill>
                  <a:srgbClr val="002060"/>
                </a:solidFill>
              </a:rPr>
              <a:t>Temime</a:t>
            </a:r>
            <a:r>
              <a:rPr lang="it-IT" sz="1100" dirty="0">
                <a:solidFill>
                  <a:srgbClr val="002060"/>
                </a:solidFill>
              </a:rPr>
              <a:t> V, Ghanem OM, </a:t>
            </a:r>
            <a:r>
              <a:rPr lang="it-IT" sz="1100" dirty="0" err="1">
                <a:solidFill>
                  <a:srgbClr val="002060"/>
                </a:solidFill>
              </a:rPr>
              <a:t>Heimbach</a:t>
            </a:r>
            <a:r>
              <a:rPr lang="it-IT" sz="1100" dirty="0">
                <a:solidFill>
                  <a:srgbClr val="002060"/>
                </a:solidFill>
              </a:rPr>
              <a:t> JK, Diwan TS, </a:t>
            </a:r>
            <a:r>
              <a:rPr lang="it-IT" sz="1100" dirty="0" err="1">
                <a:solidFill>
                  <a:srgbClr val="002060"/>
                </a:solidFill>
              </a:rPr>
              <a:t>Tranchart</a:t>
            </a:r>
            <a:r>
              <a:rPr lang="it-IT" sz="1100" dirty="0">
                <a:solidFill>
                  <a:srgbClr val="002060"/>
                </a:solidFill>
              </a:rPr>
              <a:t> H, Abdallah H, Blanchard C, </a:t>
            </a:r>
            <a:r>
              <a:rPr lang="it-IT" sz="1100" dirty="0" err="1">
                <a:solidFill>
                  <a:srgbClr val="002060"/>
                </a:solidFill>
              </a:rPr>
              <a:t>Lontrichard</a:t>
            </a:r>
            <a:r>
              <a:rPr lang="it-IT" sz="1100" dirty="0">
                <a:solidFill>
                  <a:srgbClr val="002060"/>
                </a:solidFill>
              </a:rPr>
              <a:t> M, </a:t>
            </a:r>
            <a:r>
              <a:rPr lang="it-IT" sz="1100" dirty="0" err="1">
                <a:solidFill>
                  <a:srgbClr val="002060"/>
                </a:solidFill>
              </a:rPr>
              <a:t>Reche</a:t>
            </a:r>
            <a:r>
              <a:rPr lang="it-IT" sz="1100" dirty="0">
                <a:solidFill>
                  <a:srgbClr val="002060"/>
                </a:solidFill>
              </a:rPr>
              <a:t> F, Borel AL, Belluzzi A, Foletto M, Manno E, </a:t>
            </a:r>
            <a:r>
              <a:rPr lang="it-IT" sz="1100" dirty="0" err="1">
                <a:solidFill>
                  <a:srgbClr val="002060"/>
                </a:solidFill>
              </a:rPr>
              <a:t>Poghosyan</a:t>
            </a:r>
            <a:r>
              <a:rPr lang="it-IT" sz="1100" dirty="0">
                <a:solidFill>
                  <a:srgbClr val="002060"/>
                </a:solidFill>
              </a:rPr>
              <a:t> T, Chierici A, Iannelli A. </a:t>
            </a:r>
            <a:r>
              <a:rPr lang="it-IT" sz="1100" dirty="0" err="1">
                <a:solidFill>
                  <a:srgbClr val="002060"/>
                </a:solidFill>
              </a:rPr>
              <a:t>Outcomes</a:t>
            </a:r>
            <a:r>
              <a:rPr lang="it-IT" sz="1100" dirty="0">
                <a:solidFill>
                  <a:srgbClr val="002060"/>
                </a:solidFill>
              </a:rPr>
              <a:t> of </a:t>
            </a:r>
            <a:r>
              <a:rPr lang="it-IT" sz="1100" dirty="0" err="1">
                <a:solidFill>
                  <a:srgbClr val="002060"/>
                </a:solidFill>
              </a:rPr>
              <a:t>bariatric</a:t>
            </a:r>
            <a:r>
              <a:rPr lang="it-IT" sz="1100" dirty="0">
                <a:solidFill>
                  <a:srgbClr val="002060"/>
                </a:solidFill>
              </a:rPr>
              <a:t> surgery in the setting of </a:t>
            </a:r>
            <a:r>
              <a:rPr lang="it-IT" sz="1100" dirty="0" err="1">
                <a:solidFill>
                  <a:srgbClr val="002060"/>
                </a:solidFill>
              </a:rPr>
              <a:t>compensated</a:t>
            </a:r>
            <a:r>
              <a:rPr lang="it-IT" sz="1100" dirty="0">
                <a:solidFill>
                  <a:srgbClr val="002060"/>
                </a:solidFill>
              </a:rPr>
              <a:t> </a:t>
            </a:r>
            <a:r>
              <a:rPr lang="it-IT" sz="1100" dirty="0" err="1">
                <a:solidFill>
                  <a:srgbClr val="002060"/>
                </a:solidFill>
              </a:rPr>
              <a:t>advanced</a:t>
            </a:r>
            <a:r>
              <a:rPr lang="it-IT" sz="1100" dirty="0">
                <a:solidFill>
                  <a:srgbClr val="002060"/>
                </a:solidFill>
              </a:rPr>
              <a:t> </a:t>
            </a:r>
            <a:r>
              <a:rPr lang="it-IT" sz="1100" dirty="0" err="1">
                <a:solidFill>
                  <a:srgbClr val="002060"/>
                </a:solidFill>
              </a:rPr>
              <a:t>chronic</a:t>
            </a:r>
            <a:r>
              <a:rPr lang="it-IT" sz="1100" dirty="0">
                <a:solidFill>
                  <a:srgbClr val="002060"/>
                </a:solidFill>
              </a:rPr>
              <a:t> </a:t>
            </a:r>
            <a:r>
              <a:rPr lang="it-IT" sz="1100" dirty="0" err="1">
                <a:solidFill>
                  <a:srgbClr val="002060"/>
                </a:solidFill>
              </a:rPr>
              <a:t>liver</a:t>
            </a:r>
            <a:r>
              <a:rPr lang="it-IT" sz="1100" dirty="0">
                <a:solidFill>
                  <a:srgbClr val="002060"/>
                </a:solidFill>
              </a:rPr>
              <a:t> </a:t>
            </a:r>
            <a:r>
              <a:rPr lang="it-IT" sz="1100" dirty="0" err="1">
                <a:solidFill>
                  <a:srgbClr val="002060"/>
                </a:solidFill>
              </a:rPr>
              <a:t>disease</a:t>
            </a:r>
            <a:r>
              <a:rPr lang="it-IT" sz="1100" dirty="0">
                <a:solidFill>
                  <a:srgbClr val="002060"/>
                </a:solidFill>
              </a:rPr>
              <a:t> </a:t>
            </a:r>
            <a:r>
              <a:rPr lang="it-IT" sz="1100" dirty="0" err="1">
                <a:solidFill>
                  <a:srgbClr val="002060"/>
                </a:solidFill>
              </a:rPr>
              <a:t>associated</a:t>
            </a:r>
            <a:r>
              <a:rPr lang="it-IT" sz="1100" dirty="0">
                <a:solidFill>
                  <a:srgbClr val="002060"/>
                </a:solidFill>
              </a:rPr>
              <a:t> with </a:t>
            </a:r>
            <a:r>
              <a:rPr lang="it-IT" sz="1100" dirty="0" err="1">
                <a:solidFill>
                  <a:srgbClr val="002060"/>
                </a:solidFill>
              </a:rPr>
              <a:t>clinically</a:t>
            </a:r>
            <a:r>
              <a:rPr lang="it-IT" sz="1100" dirty="0">
                <a:solidFill>
                  <a:srgbClr val="002060"/>
                </a:solidFill>
              </a:rPr>
              <a:t> </a:t>
            </a:r>
            <a:r>
              <a:rPr lang="it-IT" sz="1100" dirty="0" err="1">
                <a:solidFill>
                  <a:srgbClr val="002060"/>
                </a:solidFill>
              </a:rPr>
              <a:t>significant</a:t>
            </a:r>
            <a:r>
              <a:rPr lang="it-IT" sz="1100" dirty="0">
                <a:solidFill>
                  <a:srgbClr val="002060"/>
                </a:solidFill>
              </a:rPr>
              <a:t> </a:t>
            </a:r>
            <a:r>
              <a:rPr lang="it-IT" sz="1100" dirty="0" err="1">
                <a:solidFill>
                  <a:srgbClr val="002060"/>
                </a:solidFill>
              </a:rPr>
              <a:t>portal</a:t>
            </a:r>
            <a:r>
              <a:rPr lang="it-IT" sz="1100" dirty="0">
                <a:solidFill>
                  <a:srgbClr val="002060"/>
                </a:solidFill>
              </a:rPr>
              <a:t> </a:t>
            </a:r>
            <a:r>
              <a:rPr lang="it-IT" sz="1100" dirty="0" err="1">
                <a:solidFill>
                  <a:srgbClr val="002060"/>
                </a:solidFill>
              </a:rPr>
              <a:t>hypertension</a:t>
            </a:r>
            <a:r>
              <a:rPr lang="it-IT" sz="1100" dirty="0">
                <a:solidFill>
                  <a:srgbClr val="002060"/>
                </a:solidFill>
              </a:rPr>
              <a:t>: a </a:t>
            </a:r>
            <a:r>
              <a:rPr lang="it-IT" sz="1100" dirty="0" err="1">
                <a:solidFill>
                  <a:srgbClr val="002060"/>
                </a:solidFill>
              </a:rPr>
              <a:t>multicenter</a:t>
            </a:r>
            <a:r>
              <a:rPr lang="it-IT" sz="1100" dirty="0">
                <a:solidFill>
                  <a:srgbClr val="002060"/>
                </a:solidFill>
              </a:rPr>
              <a:t>, </a:t>
            </a:r>
            <a:r>
              <a:rPr lang="it-IT" sz="1100" dirty="0" err="1">
                <a:solidFill>
                  <a:srgbClr val="002060"/>
                </a:solidFill>
              </a:rPr>
              <a:t>retrospective</a:t>
            </a:r>
            <a:r>
              <a:rPr lang="it-IT" sz="1100" dirty="0">
                <a:solidFill>
                  <a:srgbClr val="002060"/>
                </a:solidFill>
              </a:rPr>
              <a:t>, </a:t>
            </a:r>
            <a:r>
              <a:rPr lang="it-IT" sz="1100" dirty="0" err="1">
                <a:solidFill>
                  <a:srgbClr val="002060"/>
                </a:solidFill>
              </a:rPr>
              <a:t>cohort</a:t>
            </a:r>
            <a:r>
              <a:rPr lang="it-IT" sz="1100" dirty="0">
                <a:solidFill>
                  <a:srgbClr val="002060"/>
                </a:solidFill>
              </a:rPr>
              <a:t> study on </a:t>
            </a:r>
            <a:r>
              <a:rPr lang="it-IT" sz="1100" dirty="0" err="1">
                <a:solidFill>
                  <a:srgbClr val="002060"/>
                </a:solidFill>
              </a:rPr>
              <a:t>feasibility</a:t>
            </a:r>
            <a:r>
              <a:rPr lang="it-IT" sz="1100" dirty="0">
                <a:solidFill>
                  <a:srgbClr val="002060"/>
                </a:solidFill>
              </a:rPr>
              <a:t> and </a:t>
            </a:r>
            <a:r>
              <a:rPr lang="it-IT" sz="1100" dirty="0" err="1">
                <a:solidFill>
                  <a:srgbClr val="002060"/>
                </a:solidFill>
              </a:rPr>
              <a:t>safety</a:t>
            </a:r>
            <a:r>
              <a:rPr lang="it-IT" sz="1100" dirty="0">
                <a:solidFill>
                  <a:srgbClr val="002060"/>
                </a:solidFill>
              </a:rPr>
              <a:t>. Int J </a:t>
            </a:r>
            <a:r>
              <a:rPr lang="it-IT" sz="1100" dirty="0" err="1">
                <a:solidFill>
                  <a:srgbClr val="002060"/>
                </a:solidFill>
              </a:rPr>
              <a:t>Surg</a:t>
            </a:r>
            <a:r>
              <a:rPr lang="it-IT" sz="1100" dirty="0">
                <a:solidFill>
                  <a:srgbClr val="002060"/>
                </a:solidFill>
              </a:rPr>
              <a:t>. 2024 </a:t>
            </a:r>
            <a:r>
              <a:rPr lang="it-IT" sz="1100" dirty="0" err="1">
                <a:solidFill>
                  <a:srgbClr val="002060"/>
                </a:solidFill>
              </a:rPr>
              <a:t>Jun</a:t>
            </a:r>
            <a:r>
              <a:rPr lang="it-IT" sz="1100" dirty="0">
                <a:solidFill>
                  <a:srgbClr val="002060"/>
                </a:solidFill>
              </a:rPr>
              <a:t> 1;110(6):3562-3570. </a:t>
            </a:r>
          </a:p>
        </p:txBody>
      </p:sp>
      <p:pic>
        <p:nvPicPr>
          <p:cNvPr id="8" name="Immagine 7">
            <a:extLst>
              <a:ext uri="{FF2B5EF4-FFF2-40B4-BE49-F238E27FC236}">
                <a16:creationId xmlns:a16="http://schemas.microsoft.com/office/drawing/2014/main" id="{FC5695FE-C625-6032-8502-003043A6A5DE}"/>
              </a:ext>
            </a:extLst>
          </p:cNvPr>
          <p:cNvPicPr>
            <a:picLocks noChangeAspect="1"/>
          </p:cNvPicPr>
          <p:nvPr/>
        </p:nvPicPr>
        <p:blipFill>
          <a:blip r:embed="rId4"/>
          <a:srcRect r="13835"/>
          <a:stretch/>
        </p:blipFill>
        <p:spPr>
          <a:xfrm>
            <a:off x="4983479" y="600086"/>
            <a:ext cx="7121261" cy="4920872"/>
          </a:xfrm>
          <a:prstGeom prst="rect">
            <a:avLst/>
          </a:prstGeom>
        </p:spPr>
      </p:pic>
      <p:pic>
        <p:nvPicPr>
          <p:cNvPr id="10" name="Immagine 9">
            <a:extLst>
              <a:ext uri="{FF2B5EF4-FFF2-40B4-BE49-F238E27FC236}">
                <a16:creationId xmlns:a16="http://schemas.microsoft.com/office/drawing/2014/main" id="{AB52F85B-408F-FA70-4F7E-726D2AB5814C}"/>
              </a:ext>
            </a:extLst>
          </p:cNvPr>
          <p:cNvPicPr>
            <a:picLocks noChangeAspect="1"/>
          </p:cNvPicPr>
          <p:nvPr/>
        </p:nvPicPr>
        <p:blipFill>
          <a:blip r:embed="rId5"/>
          <a:stretch>
            <a:fillRect/>
          </a:stretch>
        </p:blipFill>
        <p:spPr>
          <a:xfrm>
            <a:off x="182836" y="2403655"/>
            <a:ext cx="4508035" cy="2704821"/>
          </a:xfrm>
          <a:prstGeom prst="rect">
            <a:avLst/>
          </a:prstGeom>
        </p:spPr>
      </p:pic>
    </p:spTree>
    <p:extLst>
      <p:ext uri="{BB962C8B-B14F-4D97-AF65-F5344CB8AC3E}">
        <p14:creationId xmlns:p14="http://schemas.microsoft.com/office/powerpoint/2010/main" val="26993460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7C1A89-C02A-E7B9-569D-50B39E1ECAF2}"/>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5565F3E5-E48B-3F10-1E80-9A9F339FD98D}"/>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8D067D28-76A0-8965-9E13-0F07CA90076E}"/>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F12F05BD-B2E8-D3A5-6451-8739A9D75BF6}"/>
              </a:ext>
            </a:extLst>
          </p:cNvPr>
          <p:cNvPicPr>
            <a:picLocks noChangeAspect="1"/>
          </p:cNvPicPr>
          <p:nvPr/>
        </p:nvPicPr>
        <p:blipFill>
          <a:blip r:embed="rId2"/>
          <a:srcRect l="5836" t="11263" r="6136" b="16877"/>
          <a:stretch/>
        </p:blipFill>
        <p:spPr>
          <a:xfrm>
            <a:off x="6517051" y="0"/>
            <a:ext cx="683875" cy="558266"/>
          </a:xfrm>
          <a:prstGeom prst="rect">
            <a:avLst/>
          </a:prstGeom>
        </p:spPr>
      </p:pic>
      <p:pic>
        <p:nvPicPr>
          <p:cNvPr id="7" name="Immagine 6">
            <a:extLst>
              <a:ext uri="{FF2B5EF4-FFF2-40B4-BE49-F238E27FC236}">
                <a16:creationId xmlns:a16="http://schemas.microsoft.com/office/drawing/2014/main" id="{A3143B11-EDE7-9B36-9259-04EECA52CEEF}"/>
              </a:ext>
            </a:extLst>
          </p:cNvPr>
          <p:cNvPicPr>
            <a:picLocks noChangeAspect="1"/>
          </p:cNvPicPr>
          <p:nvPr/>
        </p:nvPicPr>
        <p:blipFill>
          <a:blip r:embed="rId3"/>
          <a:stretch>
            <a:fillRect/>
          </a:stretch>
        </p:blipFill>
        <p:spPr>
          <a:xfrm>
            <a:off x="0" y="558265"/>
            <a:ext cx="4331369" cy="1336481"/>
          </a:xfrm>
          <a:prstGeom prst="rect">
            <a:avLst/>
          </a:prstGeom>
        </p:spPr>
      </p:pic>
      <p:sp>
        <p:nvSpPr>
          <p:cNvPr id="9" name="CasellaDiTesto 8">
            <a:extLst>
              <a:ext uri="{FF2B5EF4-FFF2-40B4-BE49-F238E27FC236}">
                <a16:creationId xmlns:a16="http://schemas.microsoft.com/office/drawing/2014/main" id="{E999241F-161E-5A77-C4FA-4CF1AEBF1F37}"/>
              </a:ext>
            </a:extLst>
          </p:cNvPr>
          <p:cNvSpPr txBox="1"/>
          <p:nvPr/>
        </p:nvSpPr>
        <p:spPr>
          <a:xfrm>
            <a:off x="2413973" y="558745"/>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2023</a:t>
            </a:r>
          </a:p>
        </p:txBody>
      </p:sp>
      <p:sp>
        <p:nvSpPr>
          <p:cNvPr id="12" name="CasellaDiTesto 11">
            <a:extLst>
              <a:ext uri="{FF2B5EF4-FFF2-40B4-BE49-F238E27FC236}">
                <a16:creationId xmlns:a16="http://schemas.microsoft.com/office/drawing/2014/main" id="{F8F936B9-44DA-264A-0B16-0E58F70155E6}"/>
              </a:ext>
            </a:extLst>
          </p:cNvPr>
          <p:cNvSpPr txBox="1"/>
          <p:nvPr/>
        </p:nvSpPr>
        <p:spPr>
          <a:xfrm>
            <a:off x="0" y="5735288"/>
            <a:ext cx="12192000" cy="430887"/>
          </a:xfrm>
          <a:prstGeom prst="rect">
            <a:avLst/>
          </a:prstGeom>
          <a:noFill/>
        </p:spPr>
        <p:txBody>
          <a:bodyPr wrap="square">
            <a:spAutoFit/>
          </a:bodyPr>
          <a:lstStyle/>
          <a:p>
            <a:pPr algn="just"/>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Manzano-Nunez R, Rivera-Esteban J, Comas M, Angel M, Flores V, Bañares J,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Ciudin</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 Vilallonga R, Pericas JM. Outcomes of Patients with Severe Obesity and Cirrhosis with Portal Hypertension Undergoing Bariatric Surgery: a Systematic Review.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Surg. 2023 Jan;33(1):224-233.</a:t>
            </a:r>
            <a:endParaRPr lang="it-IT" sz="1100" dirty="0">
              <a:solidFill>
                <a:srgbClr val="002060"/>
              </a:solidFill>
            </a:endParaRPr>
          </a:p>
        </p:txBody>
      </p:sp>
      <p:pic>
        <p:nvPicPr>
          <p:cNvPr id="13" name="Immagine 12">
            <a:extLst>
              <a:ext uri="{FF2B5EF4-FFF2-40B4-BE49-F238E27FC236}">
                <a16:creationId xmlns:a16="http://schemas.microsoft.com/office/drawing/2014/main" id="{737BE89B-9AE5-6D1D-C252-DE835577A9B8}"/>
              </a:ext>
            </a:extLst>
          </p:cNvPr>
          <p:cNvPicPr>
            <a:picLocks noChangeAspect="1"/>
          </p:cNvPicPr>
          <p:nvPr/>
        </p:nvPicPr>
        <p:blipFill>
          <a:blip r:embed="rId4"/>
          <a:stretch>
            <a:fillRect/>
          </a:stretch>
        </p:blipFill>
        <p:spPr>
          <a:xfrm>
            <a:off x="8308467" y="466344"/>
            <a:ext cx="3771987" cy="4128262"/>
          </a:xfrm>
          <a:prstGeom prst="rect">
            <a:avLst/>
          </a:prstGeom>
        </p:spPr>
      </p:pic>
      <p:sp>
        <p:nvSpPr>
          <p:cNvPr id="16" name="CasellaDiTesto 15">
            <a:extLst>
              <a:ext uri="{FF2B5EF4-FFF2-40B4-BE49-F238E27FC236}">
                <a16:creationId xmlns:a16="http://schemas.microsoft.com/office/drawing/2014/main" id="{67D69740-5F7F-1904-24FE-7DDDD2DACE0D}"/>
              </a:ext>
            </a:extLst>
          </p:cNvPr>
          <p:cNvSpPr txBox="1"/>
          <p:nvPr/>
        </p:nvSpPr>
        <p:spPr>
          <a:xfrm>
            <a:off x="0" y="1976426"/>
            <a:ext cx="8308467" cy="2462213"/>
          </a:xfrm>
          <a:prstGeom prst="rect">
            <a:avLst/>
          </a:prstGeom>
          <a:noFill/>
        </p:spPr>
        <p:txBody>
          <a:bodyPr wrap="square">
            <a:spAutoFit/>
          </a:bodyPr>
          <a:lstStyle/>
          <a:p>
            <a:pPr marL="285750" indent="-285750" algn="just">
              <a:buFont typeface="Arial" panose="020B0604020202020204" pitchFamily="34" charset="0"/>
              <a:buChar char="•"/>
            </a:pPr>
            <a:r>
              <a:rPr lang="en-US" sz="1400" b="1" dirty="0"/>
              <a:t>6 articles, including 32 patients</a:t>
            </a:r>
            <a:r>
              <a:rPr lang="en-US" sz="1400" dirty="0"/>
              <a:t>, were included. </a:t>
            </a:r>
          </a:p>
          <a:p>
            <a:pPr marL="285750" indent="-285750" algn="just">
              <a:buFont typeface="Arial" panose="020B0604020202020204" pitchFamily="34" charset="0"/>
              <a:buChar char="•"/>
            </a:pPr>
            <a:r>
              <a:rPr lang="en-US" sz="1400" dirty="0"/>
              <a:t>The </a:t>
            </a:r>
            <a:r>
              <a:rPr lang="en-US" sz="1400" b="1" dirty="0"/>
              <a:t>most frequent </a:t>
            </a:r>
            <a:r>
              <a:rPr lang="en-US" sz="1400" dirty="0"/>
              <a:t>type of BS was </a:t>
            </a:r>
            <a:r>
              <a:rPr lang="en-US" sz="1400" b="1" dirty="0"/>
              <a:t>sleeve gastrectomy </a:t>
            </a:r>
            <a:r>
              <a:rPr lang="en-US" sz="1400" dirty="0"/>
              <a:t>performed in 27 patients. </a:t>
            </a:r>
          </a:p>
          <a:p>
            <a:pPr marL="285750" indent="-285750" algn="just">
              <a:buFont typeface="Arial" panose="020B0604020202020204" pitchFamily="34" charset="0"/>
              <a:buChar char="•"/>
            </a:pPr>
            <a:r>
              <a:rPr lang="en-US" sz="1400" dirty="0"/>
              <a:t>Perioperative transfusions were often not required. Neither intraoperative nor post-op deaths were reported. All patients reported significant weight loss with improvements in comorbidities during the follow-up periods.</a:t>
            </a:r>
          </a:p>
          <a:p>
            <a:pPr marL="285750" indent="-285750" algn="just">
              <a:buFont typeface="Arial" panose="020B0604020202020204" pitchFamily="34" charset="0"/>
              <a:buChar char="•"/>
            </a:pPr>
            <a:r>
              <a:rPr lang="en-US" sz="1400" dirty="0"/>
              <a:t>Overall, </a:t>
            </a:r>
            <a:r>
              <a:rPr lang="en-US" sz="1400" b="1" dirty="0"/>
              <a:t>27 out of 29 patients had T2DM resolution, and 13 out of 23 had arterial hypertension resolution</a:t>
            </a:r>
            <a:r>
              <a:rPr lang="en-US" sz="1400" dirty="0"/>
              <a:t>. </a:t>
            </a:r>
          </a:p>
          <a:p>
            <a:pPr algn="just"/>
            <a:endParaRPr lang="en-US" sz="1400" dirty="0"/>
          </a:p>
          <a:p>
            <a:pPr algn="just"/>
            <a:r>
              <a:rPr lang="en-US" sz="1400" dirty="0"/>
              <a:t>Conclusion This systematic review described the outcomes of BS among patients with SO with cirrhosis and PH. Performing this kind of surgery among these patients appears safe and associated with acceptable perioperative and long-term outcomes. However, further studies are required to provide evidence-based, strong recommendations</a:t>
            </a:r>
          </a:p>
        </p:txBody>
      </p:sp>
    </p:spTree>
    <p:extLst>
      <p:ext uri="{BB962C8B-B14F-4D97-AF65-F5344CB8AC3E}">
        <p14:creationId xmlns:p14="http://schemas.microsoft.com/office/powerpoint/2010/main" val="89141994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D403C-B835-E0B9-9E56-8FBAE598A18D}"/>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A49B1E80-19B8-685F-8F46-0CEA19BC2837}"/>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805CC280-287D-D2D7-6F25-935441A79185}"/>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00ACB3FC-3B9A-5A09-21C8-E20352DA910D}"/>
              </a:ext>
            </a:extLst>
          </p:cNvPr>
          <p:cNvPicPr>
            <a:picLocks noChangeAspect="1"/>
          </p:cNvPicPr>
          <p:nvPr/>
        </p:nvPicPr>
        <p:blipFill>
          <a:blip r:embed="rId2"/>
          <a:srcRect l="5836" t="11263" r="6136" b="16877"/>
          <a:stretch/>
        </p:blipFill>
        <p:spPr>
          <a:xfrm>
            <a:off x="6517051" y="0"/>
            <a:ext cx="683875" cy="558266"/>
          </a:xfrm>
          <a:prstGeom prst="rect">
            <a:avLst/>
          </a:prstGeom>
        </p:spPr>
      </p:pic>
      <p:pic>
        <p:nvPicPr>
          <p:cNvPr id="7" name="Immagine 6">
            <a:extLst>
              <a:ext uri="{FF2B5EF4-FFF2-40B4-BE49-F238E27FC236}">
                <a16:creationId xmlns:a16="http://schemas.microsoft.com/office/drawing/2014/main" id="{A2F2F821-3B0D-8286-912F-17C580156E39}"/>
              </a:ext>
            </a:extLst>
          </p:cNvPr>
          <p:cNvPicPr>
            <a:picLocks noChangeAspect="1"/>
          </p:cNvPicPr>
          <p:nvPr/>
        </p:nvPicPr>
        <p:blipFill>
          <a:blip r:embed="rId3"/>
          <a:stretch>
            <a:fillRect/>
          </a:stretch>
        </p:blipFill>
        <p:spPr>
          <a:xfrm>
            <a:off x="0" y="558265"/>
            <a:ext cx="4331369" cy="1336481"/>
          </a:xfrm>
          <a:prstGeom prst="rect">
            <a:avLst/>
          </a:prstGeom>
        </p:spPr>
      </p:pic>
      <p:sp>
        <p:nvSpPr>
          <p:cNvPr id="9" name="CasellaDiTesto 8">
            <a:extLst>
              <a:ext uri="{FF2B5EF4-FFF2-40B4-BE49-F238E27FC236}">
                <a16:creationId xmlns:a16="http://schemas.microsoft.com/office/drawing/2014/main" id="{1AF9F00D-C76E-A3CE-DE2C-C96930100F1D}"/>
              </a:ext>
            </a:extLst>
          </p:cNvPr>
          <p:cNvSpPr txBox="1"/>
          <p:nvPr/>
        </p:nvSpPr>
        <p:spPr>
          <a:xfrm>
            <a:off x="2413973" y="558745"/>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2023</a:t>
            </a:r>
          </a:p>
        </p:txBody>
      </p:sp>
      <p:sp>
        <p:nvSpPr>
          <p:cNvPr id="12" name="CasellaDiTesto 11">
            <a:extLst>
              <a:ext uri="{FF2B5EF4-FFF2-40B4-BE49-F238E27FC236}">
                <a16:creationId xmlns:a16="http://schemas.microsoft.com/office/drawing/2014/main" id="{4A3E6D9F-2C78-C91B-F19E-FFCF295E2D96}"/>
              </a:ext>
            </a:extLst>
          </p:cNvPr>
          <p:cNvSpPr txBox="1"/>
          <p:nvPr/>
        </p:nvSpPr>
        <p:spPr>
          <a:xfrm>
            <a:off x="0" y="5735288"/>
            <a:ext cx="12192000" cy="430887"/>
          </a:xfrm>
          <a:prstGeom prst="rect">
            <a:avLst/>
          </a:prstGeom>
          <a:noFill/>
        </p:spPr>
        <p:txBody>
          <a:bodyPr wrap="square">
            <a:spAutoFit/>
          </a:bodyPr>
          <a:lstStyle/>
          <a:p>
            <a:pPr algn="just"/>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Manzano-Nunez R, Rivera-Esteban J, Comas M, Angel M, Flores V, Bañares J,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Ciudin</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 Vilallonga R, Pericas JM. Outcomes of Patients with Severe Obesity and Cirrhosis with Portal Hypertension Undergoing Bariatric Surgery: a Systematic Review.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Surg. 2023 Jan;33(1):224-233.</a:t>
            </a:r>
            <a:endParaRPr lang="it-IT" sz="1100" dirty="0">
              <a:solidFill>
                <a:srgbClr val="002060"/>
              </a:solidFill>
            </a:endParaRPr>
          </a:p>
        </p:txBody>
      </p:sp>
      <p:pic>
        <p:nvPicPr>
          <p:cNvPr id="5" name="Immagine 4">
            <a:extLst>
              <a:ext uri="{FF2B5EF4-FFF2-40B4-BE49-F238E27FC236}">
                <a16:creationId xmlns:a16="http://schemas.microsoft.com/office/drawing/2014/main" id="{22B571FA-7CD4-92A2-F172-5863797ED09D}"/>
              </a:ext>
            </a:extLst>
          </p:cNvPr>
          <p:cNvPicPr>
            <a:picLocks noChangeAspect="1"/>
          </p:cNvPicPr>
          <p:nvPr/>
        </p:nvPicPr>
        <p:blipFill>
          <a:blip r:embed="rId4"/>
          <a:stretch>
            <a:fillRect/>
          </a:stretch>
        </p:blipFill>
        <p:spPr>
          <a:xfrm>
            <a:off x="4515445" y="526578"/>
            <a:ext cx="7676555" cy="3872230"/>
          </a:xfrm>
          <a:prstGeom prst="rect">
            <a:avLst/>
          </a:prstGeom>
        </p:spPr>
      </p:pic>
      <p:pic>
        <p:nvPicPr>
          <p:cNvPr id="6" name="Immagine 5">
            <a:extLst>
              <a:ext uri="{FF2B5EF4-FFF2-40B4-BE49-F238E27FC236}">
                <a16:creationId xmlns:a16="http://schemas.microsoft.com/office/drawing/2014/main" id="{C4BDEA22-607A-175C-83E2-EDB2B18603BF}"/>
              </a:ext>
            </a:extLst>
          </p:cNvPr>
          <p:cNvPicPr>
            <a:picLocks noChangeAspect="1"/>
          </p:cNvPicPr>
          <p:nvPr/>
        </p:nvPicPr>
        <p:blipFill>
          <a:blip r:embed="rId5"/>
          <a:stretch>
            <a:fillRect/>
          </a:stretch>
        </p:blipFill>
        <p:spPr>
          <a:xfrm>
            <a:off x="4515444" y="4518725"/>
            <a:ext cx="7565009" cy="1096645"/>
          </a:xfrm>
          <a:prstGeom prst="rect">
            <a:avLst/>
          </a:prstGeom>
        </p:spPr>
      </p:pic>
    </p:spTree>
    <p:extLst>
      <p:ext uri="{BB962C8B-B14F-4D97-AF65-F5344CB8AC3E}">
        <p14:creationId xmlns:p14="http://schemas.microsoft.com/office/powerpoint/2010/main" val="1672777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0C1FE-A73A-6196-213C-74E8B98BB74C}"/>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C224B677-9E91-01AC-8D2A-D7B60E0A5A8F}"/>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241CFCE3-C58F-0ED7-8CD6-1B02338C113C}"/>
              </a:ext>
            </a:extLst>
          </p:cNvPr>
          <p:cNvSpPr txBox="1"/>
          <p:nvPr/>
        </p:nvSpPr>
        <p:spPr>
          <a:xfrm>
            <a:off x="4456497" y="818147"/>
            <a:ext cx="2849078" cy="369332"/>
          </a:xfrm>
          <a:prstGeom prst="rect">
            <a:avLst/>
          </a:prstGeom>
          <a:noFill/>
        </p:spPr>
        <p:txBody>
          <a:bodyPr wrap="square" rtlCol="0">
            <a:spAutoFit/>
          </a:bodyPr>
          <a:lstStyle/>
          <a:p>
            <a:pPr algn="ctr"/>
            <a:r>
              <a:rPr lang="en-US" b="1" dirty="0"/>
              <a:t>KEY POINTS</a:t>
            </a:r>
            <a:endParaRPr lang="it-IT" b="1" dirty="0"/>
          </a:p>
        </p:txBody>
      </p:sp>
      <p:pic>
        <p:nvPicPr>
          <p:cNvPr id="4" name="Immagine 3">
            <a:extLst>
              <a:ext uri="{FF2B5EF4-FFF2-40B4-BE49-F238E27FC236}">
                <a16:creationId xmlns:a16="http://schemas.microsoft.com/office/drawing/2014/main" id="{2D298A40-EB02-BADD-3C8B-4E56F087FB5B}"/>
              </a:ext>
            </a:extLst>
          </p:cNvPr>
          <p:cNvPicPr>
            <a:picLocks noChangeAspect="1"/>
          </p:cNvPicPr>
          <p:nvPr/>
        </p:nvPicPr>
        <p:blipFill>
          <a:blip r:embed="rId2"/>
          <a:srcRect l="5836" t="11263" r="6136" b="16877"/>
          <a:stretch/>
        </p:blipFill>
        <p:spPr>
          <a:xfrm>
            <a:off x="1472666" y="1463040"/>
            <a:ext cx="1386037" cy="1131460"/>
          </a:xfrm>
          <a:prstGeom prst="rect">
            <a:avLst/>
          </a:prstGeom>
        </p:spPr>
      </p:pic>
      <p:pic>
        <p:nvPicPr>
          <p:cNvPr id="5" name="Immagine 4">
            <a:extLst>
              <a:ext uri="{FF2B5EF4-FFF2-40B4-BE49-F238E27FC236}">
                <a16:creationId xmlns:a16="http://schemas.microsoft.com/office/drawing/2014/main" id="{358958E5-BCA5-C018-0EB2-D901D15E7DB5}"/>
              </a:ext>
            </a:extLst>
          </p:cNvPr>
          <p:cNvPicPr>
            <a:picLocks noChangeAspect="1"/>
          </p:cNvPicPr>
          <p:nvPr/>
        </p:nvPicPr>
        <p:blipFill>
          <a:blip r:embed="rId2"/>
          <a:srcRect l="5836" t="11263" r="6136" b="16877"/>
          <a:stretch/>
        </p:blipFill>
        <p:spPr>
          <a:xfrm>
            <a:off x="1390851" y="2863270"/>
            <a:ext cx="1386037" cy="1131460"/>
          </a:xfrm>
          <a:prstGeom prst="rect">
            <a:avLst/>
          </a:prstGeom>
        </p:spPr>
      </p:pic>
      <p:pic>
        <p:nvPicPr>
          <p:cNvPr id="6" name="Immagine 5">
            <a:extLst>
              <a:ext uri="{FF2B5EF4-FFF2-40B4-BE49-F238E27FC236}">
                <a16:creationId xmlns:a16="http://schemas.microsoft.com/office/drawing/2014/main" id="{F79980E0-E53E-C770-81A0-E937E15C0334}"/>
              </a:ext>
            </a:extLst>
          </p:cNvPr>
          <p:cNvPicPr>
            <a:picLocks noChangeAspect="1"/>
          </p:cNvPicPr>
          <p:nvPr/>
        </p:nvPicPr>
        <p:blipFill>
          <a:blip r:embed="rId2"/>
          <a:srcRect l="5836" t="11263" r="6136" b="16877"/>
          <a:stretch/>
        </p:blipFill>
        <p:spPr>
          <a:xfrm>
            <a:off x="1390850" y="4263500"/>
            <a:ext cx="1386037" cy="1131460"/>
          </a:xfrm>
          <a:prstGeom prst="rect">
            <a:avLst/>
          </a:prstGeom>
        </p:spPr>
      </p:pic>
      <p:sp>
        <p:nvSpPr>
          <p:cNvPr id="7" name="CasellaDiTesto 6">
            <a:extLst>
              <a:ext uri="{FF2B5EF4-FFF2-40B4-BE49-F238E27FC236}">
                <a16:creationId xmlns:a16="http://schemas.microsoft.com/office/drawing/2014/main" id="{9C150AED-7CB4-2402-BA25-9A1328DE6424}"/>
              </a:ext>
            </a:extLst>
          </p:cNvPr>
          <p:cNvSpPr txBox="1"/>
          <p:nvPr/>
        </p:nvSpPr>
        <p:spPr>
          <a:xfrm>
            <a:off x="3089709" y="1796352"/>
            <a:ext cx="6699184" cy="369332"/>
          </a:xfrm>
          <a:prstGeom prst="rect">
            <a:avLst/>
          </a:prstGeom>
          <a:noFill/>
        </p:spPr>
        <p:txBody>
          <a:bodyPr wrap="square" rtlCol="0">
            <a:spAutoFit/>
          </a:bodyPr>
          <a:lstStyle/>
          <a:p>
            <a:pPr algn="just"/>
            <a:r>
              <a:rPr lang="en-US" b="1" dirty="0">
                <a:solidFill>
                  <a:schemeClr val="tx2"/>
                </a:solidFill>
              </a:rPr>
              <a:t>Obesity, organ failure, end</a:t>
            </a:r>
            <a:r>
              <a:rPr lang="it-IT" b="1" dirty="0">
                <a:solidFill>
                  <a:schemeClr val="tx2"/>
                </a:solidFill>
              </a:rPr>
              <a:t>-stage </a:t>
            </a:r>
            <a:r>
              <a:rPr lang="it-IT" b="1" dirty="0" err="1">
                <a:solidFill>
                  <a:schemeClr val="tx2"/>
                </a:solidFill>
              </a:rPr>
              <a:t>liver</a:t>
            </a:r>
            <a:r>
              <a:rPr lang="it-IT" b="1" dirty="0">
                <a:solidFill>
                  <a:schemeClr val="tx2"/>
                </a:solidFill>
              </a:rPr>
              <a:t> </a:t>
            </a:r>
            <a:r>
              <a:rPr lang="it-IT" b="1" dirty="0" err="1">
                <a:solidFill>
                  <a:schemeClr val="tx2"/>
                </a:solidFill>
              </a:rPr>
              <a:t>disease</a:t>
            </a:r>
            <a:r>
              <a:rPr lang="it-IT" b="1" dirty="0">
                <a:solidFill>
                  <a:schemeClr val="tx2"/>
                </a:solidFill>
              </a:rPr>
              <a:t> and </a:t>
            </a:r>
            <a:r>
              <a:rPr lang="it-IT" b="1" dirty="0" err="1">
                <a:solidFill>
                  <a:schemeClr val="tx2"/>
                </a:solidFill>
              </a:rPr>
              <a:t>transplantation</a:t>
            </a:r>
            <a:endParaRPr lang="it-IT" b="1" dirty="0">
              <a:solidFill>
                <a:schemeClr val="tx2"/>
              </a:solidFill>
            </a:endParaRPr>
          </a:p>
        </p:txBody>
      </p:sp>
      <p:sp>
        <p:nvSpPr>
          <p:cNvPr id="8" name="CasellaDiTesto 7">
            <a:extLst>
              <a:ext uri="{FF2B5EF4-FFF2-40B4-BE49-F238E27FC236}">
                <a16:creationId xmlns:a16="http://schemas.microsoft.com/office/drawing/2014/main" id="{A9576914-7A4C-5131-9949-59DEB54B723B}"/>
              </a:ext>
            </a:extLst>
          </p:cNvPr>
          <p:cNvSpPr txBox="1"/>
          <p:nvPr/>
        </p:nvSpPr>
        <p:spPr>
          <a:xfrm>
            <a:off x="3089709" y="3244334"/>
            <a:ext cx="6699184" cy="369332"/>
          </a:xfrm>
          <a:prstGeom prst="rect">
            <a:avLst/>
          </a:prstGeom>
          <a:noFill/>
        </p:spPr>
        <p:txBody>
          <a:bodyPr wrap="square" rtlCol="0">
            <a:spAutoFit/>
          </a:bodyPr>
          <a:lstStyle/>
          <a:p>
            <a:pPr algn="just"/>
            <a:r>
              <a:rPr lang="it-IT" b="1" dirty="0">
                <a:solidFill>
                  <a:schemeClr val="tx2"/>
                </a:solidFill>
              </a:rPr>
              <a:t>Portal </a:t>
            </a:r>
            <a:r>
              <a:rPr lang="it-IT" b="1" dirty="0" err="1">
                <a:solidFill>
                  <a:schemeClr val="tx2"/>
                </a:solidFill>
              </a:rPr>
              <a:t>Hypertension</a:t>
            </a:r>
            <a:r>
              <a:rPr lang="it-IT" b="1" dirty="0">
                <a:solidFill>
                  <a:schemeClr val="tx2"/>
                </a:solidFill>
              </a:rPr>
              <a:t>: </a:t>
            </a:r>
            <a:r>
              <a:rPr lang="it-IT" b="1" dirty="0" err="1">
                <a:solidFill>
                  <a:schemeClr val="tx2"/>
                </a:solidFill>
              </a:rPr>
              <a:t>definition</a:t>
            </a:r>
            <a:r>
              <a:rPr lang="it-IT" b="1" dirty="0">
                <a:solidFill>
                  <a:schemeClr val="tx2"/>
                </a:solidFill>
              </a:rPr>
              <a:t> and clinical </a:t>
            </a:r>
            <a:r>
              <a:rPr lang="it-IT" b="1" dirty="0" err="1">
                <a:solidFill>
                  <a:schemeClr val="tx2"/>
                </a:solidFill>
              </a:rPr>
              <a:t>significance</a:t>
            </a:r>
            <a:r>
              <a:rPr lang="it-IT" b="1" dirty="0">
                <a:solidFill>
                  <a:schemeClr val="tx2"/>
                </a:solidFill>
              </a:rPr>
              <a:t> in MBS</a:t>
            </a:r>
          </a:p>
        </p:txBody>
      </p:sp>
      <p:sp>
        <p:nvSpPr>
          <p:cNvPr id="9" name="CasellaDiTesto 8">
            <a:extLst>
              <a:ext uri="{FF2B5EF4-FFF2-40B4-BE49-F238E27FC236}">
                <a16:creationId xmlns:a16="http://schemas.microsoft.com/office/drawing/2014/main" id="{0B26C397-7A62-FB8D-E794-A2F54346D4E8}"/>
              </a:ext>
            </a:extLst>
          </p:cNvPr>
          <p:cNvSpPr txBox="1"/>
          <p:nvPr/>
        </p:nvSpPr>
        <p:spPr>
          <a:xfrm>
            <a:off x="3089709" y="4692316"/>
            <a:ext cx="6699184" cy="369332"/>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spTree>
    <p:extLst>
      <p:ext uri="{BB962C8B-B14F-4D97-AF65-F5344CB8AC3E}">
        <p14:creationId xmlns:p14="http://schemas.microsoft.com/office/powerpoint/2010/main" val="29104435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72F48-4FF8-FC6A-A56E-C19596998A91}"/>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C31B7A1A-8A90-EBAE-F5D8-93F20C70C66F}"/>
              </a:ext>
            </a:extLst>
          </p:cNvPr>
          <p:cNvSpPr txBox="1">
            <a:spLocks/>
          </p:cNvSpPr>
          <p:nvPr/>
        </p:nvSpPr>
        <p:spPr>
          <a:xfrm>
            <a:off x="0" y="0"/>
            <a:ext cx="4331369" cy="558265"/>
          </a:xfrm>
          <a:prstGeom prst="rect">
            <a:avLst/>
          </a:prstGeom>
        </p:spPr>
        <p:txBody>
          <a:bodyPr>
            <a:normAutofit fontScale="92500"/>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30E17E2E-9D16-6B76-23B2-3145F15D0FFC}"/>
              </a:ext>
            </a:extLst>
          </p:cNvPr>
          <p:cNvSpPr txBox="1"/>
          <p:nvPr/>
        </p:nvSpPr>
        <p:spPr>
          <a:xfrm>
            <a:off x="7200926" y="41820"/>
            <a:ext cx="4879528" cy="307777"/>
          </a:xfrm>
          <a:prstGeom prst="rect">
            <a:avLst/>
          </a:prstGeom>
          <a:noFill/>
        </p:spPr>
        <p:txBody>
          <a:bodyPr wrap="square" rtlCol="0">
            <a:spAutoFit/>
          </a:bodyPr>
          <a:lstStyle/>
          <a:p>
            <a:pPr algn="just"/>
            <a:r>
              <a:rPr lang="it-IT" sz="1400" b="1" dirty="0">
                <a:solidFill>
                  <a:schemeClr val="tx2"/>
                </a:solidFill>
              </a:rPr>
              <a:t>Portal </a:t>
            </a:r>
            <a:r>
              <a:rPr lang="it-IT" sz="1400" b="1" dirty="0" err="1">
                <a:solidFill>
                  <a:schemeClr val="tx2"/>
                </a:solidFill>
              </a:rPr>
              <a:t>Hypertension</a:t>
            </a:r>
            <a:r>
              <a:rPr lang="it-IT" sz="1400" b="1" dirty="0">
                <a:solidFill>
                  <a:schemeClr val="tx2"/>
                </a:solidFill>
              </a:rPr>
              <a:t>: </a:t>
            </a:r>
            <a:r>
              <a:rPr lang="it-IT" sz="1400" b="1" dirty="0" err="1">
                <a:solidFill>
                  <a:schemeClr val="tx2"/>
                </a:solidFill>
              </a:rPr>
              <a:t>definition</a:t>
            </a:r>
            <a:r>
              <a:rPr lang="it-IT" sz="1400" b="1" dirty="0">
                <a:solidFill>
                  <a:schemeClr val="tx2"/>
                </a:solidFill>
              </a:rPr>
              <a:t> and clinical </a:t>
            </a:r>
            <a:r>
              <a:rPr lang="it-IT" sz="1400" b="1" dirty="0" err="1">
                <a:solidFill>
                  <a:schemeClr val="tx2"/>
                </a:solidFill>
              </a:rPr>
              <a:t>significance</a:t>
            </a:r>
            <a:r>
              <a:rPr lang="it-IT" sz="1400" b="1" dirty="0">
                <a:solidFill>
                  <a:schemeClr val="tx2"/>
                </a:solidFill>
              </a:rPr>
              <a:t> in MBS</a:t>
            </a:r>
          </a:p>
        </p:txBody>
      </p:sp>
      <p:pic>
        <p:nvPicPr>
          <p:cNvPr id="4" name="Immagine 3">
            <a:extLst>
              <a:ext uri="{FF2B5EF4-FFF2-40B4-BE49-F238E27FC236}">
                <a16:creationId xmlns:a16="http://schemas.microsoft.com/office/drawing/2014/main" id="{6105CAE3-72DA-9053-47AB-90338F86618F}"/>
              </a:ext>
            </a:extLst>
          </p:cNvPr>
          <p:cNvPicPr>
            <a:picLocks noChangeAspect="1"/>
          </p:cNvPicPr>
          <p:nvPr/>
        </p:nvPicPr>
        <p:blipFill>
          <a:blip r:embed="rId2"/>
          <a:srcRect l="5836" t="11263" r="6136" b="16877"/>
          <a:stretch/>
        </p:blipFill>
        <p:spPr>
          <a:xfrm>
            <a:off x="6517051" y="0"/>
            <a:ext cx="683875" cy="558266"/>
          </a:xfrm>
          <a:prstGeom prst="rect">
            <a:avLst/>
          </a:prstGeom>
        </p:spPr>
      </p:pic>
      <p:pic>
        <p:nvPicPr>
          <p:cNvPr id="7" name="Immagine 6">
            <a:extLst>
              <a:ext uri="{FF2B5EF4-FFF2-40B4-BE49-F238E27FC236}">
                <a16:creationId xmlns:a16="http://schemas.microsoft.com/office/drawing/2014/main" id="{E5A71411-E081-9885-93D2-2288A0D3EB7D}"/>
              </a:ext>
            </a:extLst>
          </p:cNvPr>
          <p:cNvPicPr>
            <a:picLocks noChangeAspect="1"/>
          </p:cNvPicPr>
          <p:nvPr/>
        </p:nvPicPr>
        <p:blipFill>
          <a:blip r:embed="rId3"/>
          <a:stretch>
            <a:fillRect/>
          </a:stretch>
        </p:blipFill>
        <p:spPr>
          <a:xfrm>
            <a:off x="1" y="558266"/>
            <a:ext cx="3986784" cy="1230156"/>
          </a:xfrm>
          <a:prstGeom prst="rect">
            <a:avLst/>
          </a:prstGeom>
        </p:spPr>
      </p:pic>
      <p:sp>
        <p:nvSpPr>
          <p:cNvPr id="9" name="CasellaDiTesto 8">
            <a:extLst>
              <a:ext uri="{FF2B5EF4-FFF2-40B4-BE49-F238E27FC236}">
                <a16:creationId xmlns:a16="http://schemas.microsoft.com/office/drawing/2014/main" id="{B259BAAD-77E8-0220-5A9B-CAC12F57ACCA}"/>
              </a:ext>
            </a:extLst>
          </p:cNvPr>
          <p:cNvSpPr txBox="1"/>
          <p:nvPr/>
        </p:nvSpPr>
        <p:spPr>
          <a:xfrm>
            <a:off x="2368253" y="489935"/>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2023</a:t>
            </a:r>
          </a:p>
        </p:txBody>
      </p:sp>
      <p:sp>
        <p:nvSpPr>
          <p:cNvPr id="12" name="CasellaDiTesto 11">
            <a:extLst>
              <a:ext uri="{FF2B5EF4-FFF2-40B4-BE49-F238E27FC236}">
                <a16:creationId xmlns:a16="http://schemas.microsoft.com/office/drawing/2014/main" id="{C3429AA6-6BD5-E644-96BE-57E3D798D42C}"/>
              </a:ext>
            </a:extLst>
          </p:cNvPr>
          <p:cNvSpPr txBox="1"/>
          <p:nvPr/>
        </p:nvSpPr>
        <p:spPr>
          <a:xfrm>
            <a:off x="0" y="5735288"/>
            <a:ext cx="12192000" cy="430887"/>
          </a:xfrm>
          <a:prstGeom prst="rect">
            <a:avLst/>
          </a:prstGeom>
          <a:noFill/>
        </p:spPr>
        <p:txBody>
          <a:bodyPr wrap="square">
            <a:spAutoFit/>
          </a:bodyPr>
          <a:lstStyle/>
          <a:p>
            <a:pPr algn="just"/>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Manzano-Nunez R, Rivera-Esteban J, Comas M, Angel M, Flores V, Bañares J,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Ciudin</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 Vilallonga R, Pericas JM. Outcomes of Patients with Severe Obesity and Cirrhosis with Portal Hypertension Undergoing Bariatric Surgery: a Systematic Review.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Obes</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Surg. 2023 Jan;33(1):224-233.</a:t>
            </a:r>
            <a:endParaRPr lang="it-IT" sz="1100" dirty="0">
              <a:solidFill>
                <a:srgbClr val="002060"/>
              </a:solidFill>
            </a:endParaRPr>
          </a:p>
        </p:txBody>
      </p:sp>
      <p:pic>
        <p:nvPicPr>
          <p:cNvPr id="8" name="Immagine 7">
            <a:extLst>
              <a:ext uri="{FF2B5EF4-FFF2-40B4-BE49-F238E27FC236}">
                <a16:creationId xmlns:a16="http://schemas.microsoft.com/office/drawing/2014/main" id="{EA038E73-2EDC-A587-25A1-1B2EB5A3E29B}"/>
              </a:ext>
            </a:extLst>
          </p:cNvPr>
          <p:cNvPicPr>
            <a:picLocks noChangeAspect="1"/>
          </p:cNvPicPr>
          <p:nvPr/>
        </p:nvPicPr>
        <p:blipFill>
          <a:blip r:embed="rId4"/>
          <a:stretch>
            <a:fillRect/>
          </a:stretch>
        </p:blipFill>
        <p:spPr>
          <a:xfrm>
            <a:off x="3666484" y="1326581"/>
            <a:ext cx="8465423" cy="4026302"/>
          </a:xfrm>
          <a:prstGeom prst="rect">
            <a:avLst/>
          </a:prstGeom>
        </p:spPr>
      </p:pic>
    </p:spTree>
    <p:extLst>
      <p:ext uri="{BB962C8B-B14F-4D97-AF65-F5344CB8AC3E}">
        <p14:creationId xmlns:p14="http://schemas.microsoft.com/office/powerpoint/2010/main" val="28760137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88C4B-3971-EB67-E74E-AF26B6E2125E}"/>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7DBA17D6-A111-EA9B-7001-0145B0093001}"/>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63EF03F6-E102-F577-81DA-FC8FC243BA42}"/>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3EEBE6FF-47DB-99A8-BAFB-D5F42DF93692}"/>
              </a:ext>
            </a:extLst>
          </p:cNvPr>
          <p:cNvPicPr>
            <a:picLocks noChangeAspect="1"/>
          </p:cNvPicPr>
          <p:nvPr/>
        </p:nvPicPr>
        <p:blipFill>
          <a:blip r:embed="rId2"/>
          <a:srcRect l="5836" t="11263" r="6136" b="16877"/>
          <a:stretch/>
        </p:blipFill>
        <p:spPr>
          <a:xfrm>
            <a:off x="6876449" y="12062"/>
            <a:ext cx="683875" cy="558266"/>
          </a:xfrm>
          <a:prstGeom prst="rect">
            <a:avLst/>
          </a:prstGeom>
        </p:spPr>
      </p:pic>
      <p:pic>
        <p:nvPicPr>
          <p:cNvPr id="5" name="Immagine 4">
            <a:extLst>
              <a:ext uri="{FF2B5EF4-FFF2-40B4-BE49-F238E27FC236}">
                <a16:creationId xmlns:a16="http://schemas.microsoft.com/office/drawing/2014/main" id="{F2656615-D0E3-C7B9-30C0-BE2520AA2DA5}"/>
              </a:ext>
            </a:extLst>
          </p:cNvPr>
          <p:cNvPicPr>
            <a:picLocks noChangeAspect="1"/>
          </p:cNvPicPr>
          <p:nvPr/>
        </p:nvPicPr>
        <p:blipFill>
          <a:blip r:embed="rId3"/>
          <a:srcRect t="16957"/>
          <a:stretch/>
        </p:blipFill>
        <p:spPr>
          <a:xfrm>
            <a:off x="1" y="558265"/>
            <a:ext cx="3639311" cy="1393693"/>
          </a:xfrm>
          <a:prstGeom prst="rect">
            <a:avLst/>
          </a:prstGeom>
        </p:spPr>
      </p:pic>
      <p:sp>
        <p:nvSpPr>
          <p:cNvPr id="6" name="CasellaDiTesto 5">
            <a:extLst>
              <a:ext uri="{FF2B5EF4-FFF2-40B4-BE49-F238E27FC236}">
                <a16:creationId xmlns:a16="http://schemas.microsoft.com/office/drawing/2014/main" id="{F5754ABA-8408-3BCD-00C0-BE4B1BD15493}"/>
              </a:ext>
            </a:extLst>
          </p:cNvPr>
          <p:cNvSpPr txBox="1"/>
          <p:nvPr/>
        </p:nvSpPr>
        <p:spPr>
          <a:xfrm>
            <a:off x="2020035" y="570328"/>
            <a:ext cx="513644" cy="276999"/>
          </a:xfrm>
          <a:prstGeom prst="rect">
            <a:avLst/>
          </a:prstGeom>
          <a:noFill/>
          <a:ln>
            <a:solidFill>
              <a:srgbClr val="000090"/>
            </a:solidFill>
          </a:ln>
        </p:spPr>
        <p:txBody>
          <a:bodyPr wrap="square" rtlCol="0">
            <a:spAutoFit/>
          </a:bodyPr>
          <a:lstStyle/>
          <a:p>
            <a:r>
              <a:rPr lang="it-IT" sz="1200" b="1">
                <a:solidFill>
                  <a:srgbClr val="000090"/>
                </a:solidFill>
              </a:rPr>
              <a:t>2025</a:t>
            </a:r>
            <a:endParaRPr lang="it-IT" sz="1200" b="1" dirty="0">
              <a:solidFill>
                <a:srgbClr val="000090"/>
              </a:solidFill>
            </a:endParaRPr>
          </a:p>
        </p:txBody>
      </p:sp>
      <p:sp>
        <p:nvSpPr>
          <p:cNvPr id="8" name="CasellaDiTesto 7">
            <a:extLst>
              <a:ext uri="{FF2B5EF4-FFF2-40B4-BE49-F238E27FC236}">
                <a16:creationId xmlns:a16="http://schemas.microsoft.com/office/drawing/2014/main" id="{853DAC31-A66D-CC13-7A5A-996EE43969CF}"/>
              </a:ext>
            </a:extLst>
          </p:cNvPr>
          <p:cNvSpPr txBox="1"/>
          <p:nvPr/>
        </p:nvSpPr>
        <p:spPr>
          <a:xfrm>
            <a:off x="2" y="5813566"/>
            <a:ext cx="12191998" cy="261610"/>
          </a:xfrm>
          <a:prstGeom prst="rect">
            <a:avLst/>
          </a:prstGeom>
          <a:noFill/>
        </p:spPr>
        <p:txBody>
          <a:bodyPr wrap="square">
            <a:spAutoFit/>
          </a:bodyPr>
          <a:lstStyle/>
          <a:p>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Larson EL et </a:t>
            </a:r>
            <a:r>
              <a:rPr lang="en-US" sz="1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al. </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Simultaneous liver transplant and sleeve gastrectomy provides durable weight loss, improves metabolic syndrome and reduces allograft steatosis. J Hepatol. 2025 Mar 13:S0168-8278(25)00139-4. </a:t>
            </a:r>
            <a:endParaRPr lang="it-IT" sz="1100" dirty="0">
              <a:solidFill>
                <a:srgbClr val="002060"/>
              </a:solidFill>
            </a:endParaRPr>
          </a:p>
        </p:txBody>
      </p:sp>
      <p:pic>
        <p:nvPicPr>
          <p:cNvPr id="9" name="Immagine 8">
            <a:extLst>
              <a:ext uri="{FF2B5EF4-FFF2-40B4-BE49-F238E27FC236}">
                <a16:creationId xmlns:a16="http://schemas.microsoft.com/office/drawing/2014/main" id="{1F158CE6-2378-7297-1EC0-192A146EE9C4}"/>
              </a:ext>
            </a:extLst>
          </p:cNvPr>
          <p:cNvPicPr>
            <a:picLocks noChangeAspect="1"/>
          </p:cNvPicPr>
          <p:nvPr/>
        </p:nvPicPr>
        <p:blipFill>
          <a:blip r:embed="rId4"/>
          <a:stretch>
            <a:fillRect/>
          </a:stretch>
        </p:blipFill>
        <p:spPr>
          <a:xfrm>
            <a:off x="5137487" y="461752"/>
            <a:ext cx="7178643" cy="4045125"/>
          </a:xfrm>
          <a:prstGeom prst="rect">
            <a:avLst/>
          </a:prstGeom>
        </p:spPr>
      </p:pic>
      <p:pic>
        <p:nvPicPr>
          <p:cNvPr id="10" name="Immagine 9">
            <a:extLst>
              <a:ext uri="{FF2B5EF4-FFF2-40B4-BE49-F238E27FC236}">
                <a16:creationId xmlns:a16="http://schemas.microsoft.com/office/drawing/2014/main" id="{E3D08CB2-E4B9-3712-3461-95C4253E4BD6}"/>
              </a:ext>
            </a:extLst>
          </p:cNvPr>
          <p:cNvPicPr>
            <a:picLocks noChangeAspect="1"/>
          </p:cNvPicPr>
          <p:nvPr/>
        </p:nvPicPr>
        <p:blipFill>
          <a:blip r:embed="rId5"/>
          <a:stretch>
            <a:fillRect/>
          </a:stretch>
        </p:blipFill>
        <p:spPr>
          <a:xfrm>
            <a:off x="0" y="1864404"/>
            <a:ext cx="4921687" cy="2387820"/>
          </a:xfrm>
          <a:prstGeom prst="rect">
            <a:avLst/>
          </a:prstGeom>
        </p:spPr>
      </p:pic>
      <p:sp>
        <p:nvSpPr>
          <p:cNvPr id="12" name="CasellaDiTesto 11">
            <a:extLst>
              <a:ext uri="{FF2B5EF4-FFF2-40B4-BE49-F238E27FC236}">
                <a16:creationId xmlns:a16="http://schemas.microsoft.com/office/drawing/2014/main" id="{B4A53E79-4280-288B-C8E5-C44DEA7E0AA2}"/>
              </a:ext>
            </a:extLst>
          </p:cNvPr>
          <p:cNvSpPr txBox="1"/>
          <p:nvPr/>
        </p:nvSpPr>
        <p:spPr>
          <a:xfrm>
            <a:off x="0" y="4606832"/>
            <a:ext cx="12191998" cy="1106778"/>
          </a:xfrm>
          <a:prstGeom prst="rect">
            <a:avLst/>
          </a:prstGeom>
          <a:noFill/>
        </p:spPr>
        <p:txBody>
          <a:bodyPr wrap="square">
            <a:spAutoFit/>
          </a:bodyPr>
          <a:lstStyle/>
          <a:p>
            <a:pPr marL="0" marR="0" algn="just">
              <a:lnSpc>
                <a:spcPct val="107000"/>
              </a:lnSpc>
              <a:spcAft>
                <a:spcPts val="800"/>
              </a:spcAft>
              <a:buNone/>
            </a:pPr>
            <a:r>
              <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Mortality and graft loss were not significantly different between LT and LTSG patients. Post-</a:t>
            </a:r>
            <a:r>
              <a:rPr lang="it-IT" sz="1400" b="1" kern="100" dirty="0">
                <a:solidFill>
                  <a:srgbClr val="002060"/>
                </a:solidFill>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LTSG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patients had </a:t>
            </a: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significantly lower prevalence of diabetes for &gt;8 years (</a:t>
            </a:r>
            <a:r>
              <a:rPr lang="en-US" sz="14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t>
            </a: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&lt;0.05)</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hypertension</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decreased from 61.1% to 35.8% (</a:t>
            </a:r>
            <a:r>
              <a:rPr lang="en-US" sz="1400" i="1" kern="100" dirty="0">
                <a:effectLst/>
                <a:latin typeface="Calibri" panose="020F0502020204030204" pitchFamily="34" charset="0"/>
                <a:ea typeface="Calibri" panose="020F0502020204030204" pitchFamily="34" charset="0"/>
                <a:cs typeface="Times New Roman" panose="02020603050405020304" pitchFamily="18" charset="0"/>
              </a:rPr>
              <a:t>p</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&lt;0.01). </a:t>
            </a:r>
          </a:p>
          <a:p>
            <a:pPr marL="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LTSG patients, with average starting BMI of 45.5, had</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significant weight loss compared to baseline for &gt;9 years (</a:t>
            </a:r>
            <a:r>
              <a:rPr lang="en-US" sz="1400" i="1" kern="100" dirty="0">
                <a:effectLst/>
                <a:latin typeface="Calibri" panose="020F0502020204030204" pitchFamily="34" charset="0"/>
                <a:ea typeface="Calibri" panose="020F0502020204030204" pitchFamily="34" charset="0"/>
                <a:cs typeface="Times New Roman" panose="02020603050405020304" pitchFamily="18" charset="0"/>
              </a:rPr>
              <a:t>p</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&lt;0.001). LT-alone patients, average starting</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BMI 34.0, experienced no significant change in BMI or diabetes. </a:t>
            </a: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Development of allograft steatosis was</a:t>
            </a:r>
            <a:r>
              <a:rPr lang="it-IT" sz="1400" b="1" kern="100"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significantly lower in LTSG vs LT patients (</a:t>
            </a:r>
            <a:r>
              <a:rPr lang="en-US" sz="1400" b="1" i="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p</a:t>
            </a:r>
            <a:r>
              <a:rPr lang="en-US"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=0.004).</a:t>
            </a:r>
            <a:endParaRPr lang="it-IT" sz="1400" b="1" kern="1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082677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69D30-8F93-ADB1-85DB-AFD5A492B729}"/>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9800474C-0F9D-8CF9-F461-1FC65B2467BA}"/>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4B4152D6-BF03-FB49-447F-3AA4DF6A3557}"/>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FFB86A9A-E186-D34E-91D7-C0635ADEEBAB}"/>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6" name="CasellaDiTesto 5">
            <a:extLst>
              <a:ext uri="{FF2B5EF4-FFF2-40B4-BE49-F238E27FC236}">
                <a16:creationId xmlns:a16="http://schemas.microsoft.com/office/drawing/2014/main" id="{0BAC1712-03F1-C47A-7F35-C147C0792314}"/>
              </a:ext>
            </a:extLst>
          </p:cNvPr>
          <p:cNvSpPr txBox="1"/>
          <p:nvPr/>
        </p:nvSpPr>
        <p:spPr>
          <a:xfrm>
            <a:off x="5040133" y="431828"/>
            <a:ext cx="513644" cy="276999"/>
          </a:xfrm>
          <a:prstGeom prst="rect">
            <a:avLst/>
          </a:prstGeom>
          <a:noFill/>
          <a:ln>
            <a:solidFill>
              <a:srgbClr val="000090"/>
            </a:solidFill>
          </a:ln>
        </p:spPr>
        <p:txBody>
          <a:bodyPr wrap="square" rtlCol="0">
            <a:spAutoFit/>
          </a:bodyPr>
          <a:lstStyle/>
          <a:p>
            <a:r>
              <a:rPr lang="it-IT" sz="1200" b="1">
                <a:solidFill>
                  <a:srgbClr val="000090"/>
                </a:solidFill>
              </a:rPr>
              <a:t>2025</a:t>
            </a:r>
            <a:endParaRPr lang="it-IT" sz="1200" b="1" dirty="0">
              <a:solidFill>
                <a:srgbClr val="000090"/>
              </a:solidFill>
            </a:endParaRPr>
          </a:p>
        </p:txBody>
      </p:sp>
      <p:sp>
        <p:nvSpPr>
          <p:cNvPr id="8" name="CasellaDiTesto 7">
            <a:extLst>
              <a:ext uri="{FF2B5EF4-FFF2-40B4-BE49-F238E27FC236}">
                <a16:creationId xmlns:a16="http://schemas.microsoft.com/office/drawing/2014/main" id="{CE1B6E0C-91F5-2C05-C5A7-C49DD643F3A2}"/>
              </a:ext>
            </a:extLst>
          </p:cNvPr>
          <p:cNvSpPr txBox="1"/>
          <p:nvPr/>
        </p:nvSpPr>
        <p:spPr>
          <a:xfrm>
            <a:off x="23738" y="5313296"/>
            <a:ext cx="12192000" cy="808876"/>
          </a:xfrm>
          <a:prstGeom prst="rect">
            <a:avLst/>
          </a:prstGeom>
          <a:noFill/>
        </p:spPr>
        <p:txBody>
          <a:bodyPr wrap="square">
            <a:spAutoFit/>
          </a:bodyPr>
          <a:lstStyle/>
          <a:p>
            <a:pPr marR="0" lvl="0" algn="just">
              <a:lnSpc>
                <a:spcPct val="107000"/>
              </a:lnSpc>
            </a:pP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Sensi B, </a:t>
            </a: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Manzia</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TM. Liver transplantation and bariatric surgery: Is sleeve gastrectomy really the panacea? Am J Transplant. 2025 Mar;25(3):635-636. </a:t>
            </a:r>
            <a:endParaRPr lang="it-IT" sz="1100" kern="100" dirty="0">
              <a:solidFill>
                <a:srgbClr val="002060"/>
              </a:solidFill>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07000"/>
              </a:lnSpc>
            </a:pPr>
            <a:endPar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R="0" lvl="0" algn="just">
              <a:lnSpc>
                <a:spcPct val="107000"/>
              </a:lnSpc>
            </a:pP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Manzia</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TM, Sensi B, Gentileschi P, Quaranta C, Toti L, Baiocchi L, Dauri M, Angelico R, Tisone G. Safety and efficacy of simultaneous liver transplantation and sleeve gastrectomy in morbid obese patients with end-stage liver disease: The LT-SG study. Liver </a:t>
            </a: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Transpl</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2024 Oct 28. </a:t>
            </a:r>
            <a:endPar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Immagine 6">
            <a:extLst>
              <a:ext uri="{FF2B5EF4-FFF2-40B4-BE49-F238E27FC236}">
                <a16:creationId xmlns:a16="http://schemas.microsoft.com/office/drawing/2014/main" id="{20CC8C58-53DE-54D7-CE99-4263C3216DE3}"/>
              </a:ext>
            </a:extLst>
          </p:cNvPr>
          <p:cNvPicPr>
            <a:picLocks noChangeAspect="1"/>
          </p:cNvPicPr>
          <p:nvPr/>
        </p:nvPicPr>
        <p:blipFill>
          <a:blip r:embed="rId3"/>
          <a:stretch>
            <a:fillRect/>
          </a:stretch>
        </p:blipFill>
        <p:spPr>
          <a:xfrm>
            <a:off x="34729" y="558265"/>
            <a:ext cx="4120256" cy="1473597"/>
          </a:xfrm>
          <a:prstGeom prst="rect">
            <a:avLst/>
          </a:prstGeom>
        </p:spPr>
      </p:pic>
      <p:pic>
        <p:nvPicPr>
          <p:cNvPr id="11" name="Immagine 10" descr="Abstract">
            <a:extLst>
              <a:ext uri="{FF2B5EF4-FFF2-40B4-BE49-F238E27FC236}">
                <a16:creationId xmlns:a16="http://schemas.microsoft.com/office/drawing/2014/main" id="{256C66DB-CF01-7966-C3A7-7F9781A2AC5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25439" y="482919"/>
            <a:ext cx="6120130" cy="3439795"/>
          </a:xfrm>
          <a:prstGeom prst="rect">
            <a:avLst/>
          </a:prstGeom>
          <a:noFill/>
          <a:ln>
            <a:noFill/>
          </a:ln>
        </p:spPr>
      </p:pic>
      <p:sp>
        <p:nvSpPr>
          <p:cNvPr id="14" name="CasellaDiTesto 13">
            <a:extLst>
              <a:ext uri="{FF2B5EF4-FFF2-40B4-BE49-F238E27FC236}">
                <a16:creationId xmlns:a16="http://schemas.microsoft.com/office/drawing/2014/main" id="{8EA1AF26-3491-EF16-B2A5-8308BA7E2BF9}"/>
              </a:ext>
            </a:extLst>
          </p:cNvPr>
          <p:cNvSpPr txBox="1"/>
          <p:nvPr/>
        </p:nvSpPr>
        <p:spPr>
          <a:xfrm>
            <a:off x="72799" y="3990261"/>
            <a:ext cx="11705280" cy="1169551"/>
          </a:xfrm>
          <a:prstGeom prst="rect">
            <a:avLst/>
          </a:prstGeom>
          <a:noFill/>
        </p:spPr>
        <p:txBody>
          <a:bodyPr wrap="square">
            <a:spAutoFit/>
          </a:bodyPr>
          <a:lstStyle/>
          <a:p>
            <a:pPr marL="285750" indent="-285750" algn="just">
              <a:buFont typeface="Arial" panose="020B0604020202020204" pitchFamily="34" charset="0"/>
              <a:buChar char="•"/>
            </a:pPr>
            <a:r>
              <a:rPr lang="en-US" sz="1400" dirty="0"/>
              <a:t>The 30- and 90-day overall survival were 63.6% and 54.5%, respectively. All deaths occurred in patients with P-SOFT &gt;15 or in patients who had at least 3 of the following characteristics: &gt;60 years, BMI &gt;45, metabolic syndrome, MELD &gt;25 or </a:t>
            </a:r>
            <a:r>
              <a:rPr lang="en-US" sz="1400" dirty="0" err="1"/>
              <a:t>eurotransplant</a:t>
            </a:r>
            <a:r>
              <a:rPr lang="en-US" sz="1400" dirty="0"/>
              <a:t> donor risk index &gt;1.6. </a:t>
            </a:r>
          </a:p>
          <a:p>
            <a:pPr marL="285750" indent="-285750" algn="just">
              <a:buFont typeface="Arial" panose="020B0604020202020204" pitchFamily="34" charset="0"/>
              <a:buChar char="•"/>
            </a:pPr>
            <a:r>
              <a:rPr lang="en-US" sz="1400" dirty="0"/>
              <a:t>The 6 months, 1, 2, and 3 years %excess BMI loss was 73%, 60%, 50%, and 43%, respectively. </a:t>
            </a:r>
          </a:p>
          <a:p>
            <a:pPr marL="285750" indent="-285750" algn="just">
              <a:buFont typeface="Arial" panose="020B0604020202020204" pitchFamily="34" charset="0"/>
              <a:buChar char="•"/>
            </a:pPr>
            <a:r>
              <a:rPr lang="en-US" sz="1400" dirty="0"/>
              <a:t>LT-SG is a complex procedure that may carry excess risk in an unselected population. It should be considered only in highly selected patients. Standard donors are recommended, and prioritization of severely obese patients on the waiting list should be considered.</a:t>
            </a:r>
            <a:endParaRPr lang="it-IT" sz="1400" dirty="0"/>
          </a:p>
        </p:txBody>
      </p:sp>
    </p:spTree>
    <p:extLst>
      <p:ext uri="{BB962C8B-B14F-4D97-AF65-F5344CB8AC3E}">
        <p14:creationId xmlns:p14="http://schemas.microsoft.com/office/powerpoint/2010/main" val="4923538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1DE48-5F19-EAFA-497B-D31B71EBA4FB}"/>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A3183A80-C0B6-6455-0DB9-61E52917BDD5}"/>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571396E5-62B8-8FB7-9D3D-8FA4583F9DC0}"/>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0F6B47EF-56C3-CC12-3D02-226C76CF3750}"/>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6" name="CasellaDiTesto 5">
            <a:extLst>
              <a:ext uri="{FF2B5EF4-FFF2-40B4-BE49-F238E27FC236}">
                <a16:creationId xmlns:a16="http://schemas.microsoft.com/office/drawing/2014/main" id="{6311457C-EF24-E54D-FDFB-CA3F7D52C03D}"/>
              </a:ext>
            </a:extLst>
          </p:cNvPr>
          <p:cNvSpPr txBox="1"/>
          <p:nvPr/>
        </p:nvSpPr>
        <p:spPr>
          <a:xfrm>
            <a:off x="4452643" y="285450"/>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2024</a:t>
            </a:r>
          </a:p>
        </p:txBody>
      </p:sp>
      <p:sp>
        <p:nvSpPr>
          <p:cNvPr id="8" name="CasellaDiTesto 7">
            <a:extLst>
              <a:ext uri="{FF2B5EF4-FFF2-40B4-BE49-F238E27FC236}">
                <a16:creationId xmlns:a16="http://schemas.microsoft.com/office/drawing/2014/main" id="{AE3C04DB-F61B-4ACC-CF42-D8A481300838}"/>
              </a:ext>
            </a:extLst>
          </p:cNvPr>
          <p:cNvSpPr txBox="1"/>
          <p:nvPr/>
        </p:nvSpPr>
        <p:spPr>
          <a:xfrm>
            <a:off x="-64008" y="5515103"/>
            <a:ext cx="12246864" cy="627736"/>
          </a:xfrm>
          <a:prstGeom prst="rect">
            <a:avLst/>
          </a:prstGeom>
          <a:noFill/>
        </p:spPr>
        <p:txBody>
          <a:bodyPr wrap="square">
            <a:spAutoFit/>
          </a:bodyPr>
          <a:lstStyle/>
          <a:p>
            <a:pPr marR="0" lvl="0" algn="just">
              <a:lnSpc>
                <a:spcPct val="107000"/>
              </a:lnSpc>
            </a:pP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Vogel AS, Roediger R, von Ahrens D, Fortune BE, Schwartz JM, Frager S, Chacko KR, Tow CY. The Impact of Metabolic Health and Obesity on Liver Transplant Candidates and Recipients. Life (Basel). 2024 May 27;14(6):685.</a:t>
            </a:r>
          </a:p>
          <a:p>
            <a:pPr marR="0" lvl="0" algn="just">
              <a:lnSpc>
                <a:spcPct val="107000"/>
              </a:lnSpc>
            </a:pPr>
            <a:r>
              <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Ahmed Z, Khan MA, Vazquez-Montesino LM, Ahmed A. </a:t>
            </a:r>
            <a:r>
              <a:rPr lang="it-IT"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Bariatric</a:t>
            </a:r>
            <a:r>
              <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surgery, </a:t>
            </a:r>
            <a:r>
              <a:rPr lang="it-IT"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obesity</a:t>
            </a:r>
            <a:r>
              <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and </a:t>
            </a:r>
            <a:r>
              <a:rPr lang="it-IT"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liver</a:t>
            </a:r>
            <a:r>
              <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transplantation</a:t>
            </a:r>
            <a:r>
              <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Transl</a:t>
            </a:r>
            <a:r>
              <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Gastroenterol</a:t>
            </a:r>
            <a:r>
              <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t>
            </a:r>
            <a:r>
              <a:rPr lang="it-IT"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Hepatol</a:t>
            </a:r>
            <a:r>
              <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2022 Jul 25;7:25. </a:t>
            </a:r>
          </a:p>
        </p:txBody>
      </p:sp>
      <p:pic>
        <p:nvPicPr>
          <p:cNvPr id="5" name="Immagine 4">
            <a:extLst>
              <a:ext uri="{FF2B5EF4-FFF2-40B4-BE49-F238E27FC236}">
                <a16:creationId xmlns:a16="http://schemas.microsoft.com/office/drawing/2014/main" id="{2F41F5D6-4212-6C12-5B05-959AA97BCC17}"/>
              </a:ext>
            </a:extLst>
          </p:cNvPr>
          <p:cNvPicPr>
            <a:picLocks noChangeAspect="1"/>
          </p:cNvPicPr>
          <p:nvPr/>
        </p:nvPicPr>
        <p:blipFill>
          <a:blip r:embed="rId3"/>
          <a:stretch>
            <a:fillRect/>
          </a:stretch>
        </p:blipFill>
        <p:spPr>
          <a:xfrm>
            <a:off x="86657" y="423949"/>
            <a:ext cx="3479504" cy="1091677"/>
          </a:xfrm>
          <a:prstGeom prst="rect">
            <a:avLst/>
          </a:prstGeom>
        </p:spPr>
      </p:pic>
      <p:pic>
        <p:nvPicPr>
          <p:cNvPr id="9" name="Immagine 8">
            <a:extLst>
              <a:ext uri="{FF2B5EF4-FFF2-40B4-BE49-F238E27FC236}">
                <a16:creationId xmlns:a16="http://schemas.microsoft.com/office/drawing/2014/main" id="{62FE1C37-FB68-4D8D-0EB3-EF6C8F6D48C7}"/>
              </a:ext>
            </a:extLst>
          </p:cNvPr>
          <p:cNvPicPr>
            <a:picLocks noChangeAspect="1"/>
          </p:cNvPicPr>
          <p:nvPr/>
        </p:nvPicPr>
        <p:blipFill>
          <a:blip r:embed="rId4"/>
          <a:stretch>
            <a:fillRect/>
          </a:stretch>
        </p:blipFill>
        <p:spPr>
          <a:xfrm>
            <a:off x="5970937" y="630124"/>
            <a:ext cx="6158499" cy="3447288"/>
          </a:xfrm>
          <a:prstGeom prst="rect">
            <a:avLst/>
          </a:prstGeom>
        </p:spPr>
      </p:pic>
      <p:sp>
        <p:nvSpPr>
          <p:cNvPr id="12" name="CasellaDiTesto 11">
            <a:extLst>
              <a:ext uri="{FF2B5EF4-FFF2-40B4-BE49-F238E27FC236}">
                <a16:creationId xmlns:a16="http://schemas.microsoft.com/office/drawing/2014/main" id="{49F0DD06-11EA-7A21-053E-6121E6CBCCA4}"/>
              </a:ext>
            </a:extLst>
          </p:cNvPr>
          <p:cNvSpPr txBox="1"/>
          <p:nvPr/>
        </p:nvSpPr>
        <p:spPr>
          <a:xfrm>
            <a:off x="6957140" y="4381003"/>
            <a:ext cx="5076364" cy="523220"/>
          </a:xfrm>
          <a:prstGeom prst="rect">
            <a:avLst/>
          </a:prstGeom>
          <a:noFill/>
        </p:spPr>
        <p:txBody>
          <a:bodyPr wrap="square">
            <a:spAutoFit/>
          </a:bodyPr>
          <a:lstStyle/>
          <a:p>
            <a:pPr algn="just"/>
            <a:r>
              <a:rPr lang="en-US" sz="1400" b="1" dirty="0"/>
              <a:t>Clinical considerations in the patient with obesity or post-bariatric liver transplant patient.</a:t>
            </a:r>
          </a:p>
        </p:txBody>
      </p:sp>
      <p:pic>
        <p:nvPicPr>
          <p:cNvPr id="13" name="Immagine 12">
            <a:extLst>
              <a:ext uri="{FF2B5EF4-FFF2-40B4-BE49-F238E27FC236}">
                <a16:creationId xmlns:a16="http://schemas.microsoft.com/office/drawing/2014/main" id="{0B07AD79-DC55-6F54-A080-972CE2F031BE}"/>
              </a:ext>
            </a:extLst>
          </p:cNvPr>
          <p:cNvPicPr>
            <a:picLocks noChangeAspect="1"/>
          </p:cNvPicPr>
          <p:nvPr/>
        </p:nvPicPr>
        <p:blipFill>
          <a:blip r:embed="rId5"/>
          <a:srcRect r="2939"/>
          <a:stretch/>
        </p:blipFill>
        <p:spPr>
          <a:xfrm>
            <a:off x="18289" y="3172637"/>
            <a:ext cx="6567227" cy="2185814"/>
          </a:xfrm>
          <a:prstGeom prst="rect">
            <a:avLst/>
          </a:prstGeom>
        </p:spPr>
      </p:pic>
      <p:pic>
        <p:nvPicPr>
          <p:cNvPr id="15" name="Immagine 14">
            <a:extLst>
              <a:ext uri="{FF2B5EF4-FFF2-40B4-BE49-F238E27FC236}">
                <a16:creationId xmlns:a16="http://schemas.microsoft.com/office/drawing/2014/main" id="{ABAC004A-913E-039C-1AC8-204C124208BF}"/>
              </a:ext>
            </a:extLst>
          </p:cNvPr>
          <p:cNvPicPr>
            <a:picLocks noChangeAspect="1"/>
          </p:cNvPicPr>
          <p:nvPr/>
        </p:nvPicPr>
        <p:blipFill>
          <a:blip r:embed="rId6"/>
          <a:stretch>
            <a:fillRect/>
          </a:stretch>
        </p:blipFill>
        <p:spPr>
          <a:xfrm>
            <a:off x="0" y="1499549"/>
            <a:ext cx="6120130" cy="1445260"/>
          </a:xfrm>
          <a:prstGeom prst="rect">
            <a:avLst/>
          </a:prstGeom>
        </p:spPr>
      </p:pic>
      <p:sp>
        <p:nvSpPr>
          <p:cNvPr id="16" name="CasellaDiTesto 15">
            <a:extLst>
              <a:ext uri="{FF2B5EF4-FFF2-40B4-BE49-F238E27FC236}">
                <a16:creationId xmlns:a16="http://schemas.microsoft.com/office/drawing/2014/main" id="{0A11FD1F-F00F-3C15-4978-A4FF57A07537}"/>
              </a:ext>
            </a:extLst>
          </p:cNvPr>
          <p:cNvSpPr txBox="1"/>
          <p:nvPr/>
        </p:nvSpPr>
        <p:spPr>
          <a:xfrm>
            <a:off x="3416323" y="1704912"/>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2022</a:t>
            </a:r>
          </a:p>
        </p:txBody>
      </p:sp>
    </p:spTree>
    <p:extLst>
      <p:ext uri="{BB962C8B-B14F-4D97-AF65-F5344CB8AC3E}">
        <p14:creationId xmlns:p14="http://schemas.microsoft.com/office/powerpoint/2010/main" val="4194344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8FDB3-98B6-3940-EA86-54EE39A694F2}"/>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39F970CC-54C1-ECD9-B611-BFC4307E8A2B}"/>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DCDA84F2-A9BE-02BE-0B37-FD1FE2105B54}"/>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587F632B-4AF1-544E-D042-EC5CE5F88819}"/>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6" name="CasellaDiTesto 5">
            <a:extLst>
              <a:ext uri="{FF2B5EF4-FFF2-40B4-BE49-F238E27FC236}">
                <a16:creationId xmlns:a16="http://schemas.microsoft.com/office/drawing/2014/main" id="{73326277-AA86-2327-561D-18F4D74D40C2}"/>
              </a:ext>
            </a:extLst>
          </p:cNvPr>
          <p:cNvSpPr txBox="1"/>
          <p:nvPr/>
        </p:nvSpPr>
        <p:spPr>
          <a:xfrm>
            <a:off x="4279474" y="312400"/>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2023</a:t>
            </a:r>
          </a:p>
        </p:txBody>
      </p:sp>
      <p:pic>
        <p:nvPicPr>
          <p:cNvPr id="5" name="Immagine 4">
            <a:extLst>
              <a:ext uri="{FF2B5EF4-FFF2-40B4-BE49-F238E27FC236}">
                <a16:creationId xmlns:a16="http://schemas.microsoft.com/office/drawing/2014/main" id="{ED7B5A2F-A45F-BDB2-84FF-442591CB5D50}"/>
              </a:ext>
            </a:extLst>
          </p:cNvPr>
          <p:cNvPicPr>
            <a:picLocks noChangeAspect="1"/>
          </p:cNvPicPr>
          <p:nvPr/>
        </p:nvPicPr>
        <p:blipFill>
          <a:blip r:embed="rId3"/>
          <a:stretch>
            <a:fillRect/>
          </a:stretch>
        </p:blipFill>
        <p:spPr>
          <a:xfrm>
            <a:off x="83253" y="684576"/>
            <a:ext cx="4873625" cy="1892208"/>
          </a:xfrm>
          <a:prstGeom prst="rect">
            <a:avLst/>
          </a:prstGeom>
        </p:spPr>
      </p:pic>
      <p:sp>
        <p:nvSpPr>
          <p:cNvPr id="9" name="CasellaDiTesto 8">
            <a:extLst>
              <a:ext uri="{FF2B5EF4-FFF2-40B4-BE49-F238E27FC236}">
                <a16:creationId xmlns:a16="http://schemas.microsoft.com/office/drawing/2014/main" id="{152A827C-BC8F-02A2-9E7D-0ED1C94A4BA8}"/>
              </a:ext>
            </a:extLst>
          </p:cNvPr>
          <p:cNvSpPr txBox="1"/>
          <p:nvPr/>
        </p:nvSpPr>
        <p:spPr>
          <a:xfrm>
            <a:off x="0" y="5700052"/>
            <a:ext cx="12192000" cy="430887"/>
          </a:xfrm>
          <a:prstGeom prst="rect">
            <a:avLst/>
          </a:prstGeom>
          <a:noFill/>
        </p:spPr>
        <p:txBody>
          <a:bodyPr wrap="square">
            <a:spAutoFit/>
          </a:bodyPr>
          <a:lstStyle/>
          <a:p>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Widmer J, Eden J, Abbassi F, Angelico R, Rössler F,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Müllhaupt</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B, Dutkowski P, Bueter M, Schlegel A. How best to combine liver transplantation and bariatric surgery?-Results from a global, web-based survey. </a:t>
            </a:r>
            <a:r>
              <a:rPr lang="it-IT"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Liver</a:t>
            </a:r>
            <a:r>
              <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Int. 2024 Feb;44(2):566-576. </a:t>
            </a:r>
            <a:endParaRPr lang="it-IT" sz="1100" dirty="0">
              <a:solidFill>
                <a:srgbClr val="002060"/>
              </a:solidFill>
            </a:endParaRPr>
          </a:p>
        </p:txBody>
      </p:sp>
      <p:sp>
        <p:nvSpPr>
          <p:cNvPr id="11" name="CasellaDiTesto 10">
            <a:extLst>
              <a:ext uri="{FF2B5EF4-FFF2-40B4-BE49-F238E27FC236}">
                <a16:creationId xmlns:a16="http://schemas.microsoft.com/office/drawing/2014/main" id="{6A8B5E3C-DC31-D359-8109-5BE7C13F1BB8}"/>
              </a:ext>
            </a:extLst>
          </p:cNvPr>
          <p:cNvSpPr txBox="1"/>
          <p:nvPr/>
        </p:nvSpPr>
        <p:spPr>
          <a:xfrm>
            <a:off x="1524" y="2734229"/>
            <a:ext cx="6094476" cy="2336602"/>
          </a:xfrm>
          <a:prstGeom prst="rect">
            <a:avLst/>
          </a:prstGeom>
          <a:noFill/>
        </p:spPr>
        <p:txBody>
          <a:bodyPr wrap="square">
            <a:spAutoFit/>
          </a:bodyPr>
          <a:lstStyle/>
          <a:p>
            <a:pPr marL="0" marR="0" algn="just">
              <a:lnSpc>
                <a:spcPct val="107000"/>
              </a:lnSpc>
              <a:spcAft>
                <a:spcPts val="800"/>
              </a:spcAft>
              <a:buNone/>
            </a:pP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Key points</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There is a growing awareness for the need of a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multidisciplinary</a:t>
            </a:r>
            <a:r>
              <a:rPr lang="it-IT" sz="1400" b="1" kern="100" dirty="0">
                <a:latin typeface="Calibri" panose="020F0502020204030204" pitchFamily="34" charset="0"/>
                <a:ea typeface="Calibri" panose="020F0502020204030204" pitchFamily="34" charset="0"/>
                <a:cs typeface="Times New Roman" panose="02020603050405020304" pitchFamily="18" charset="0"/>
              </a:rPr>
              <a:t> </a:t>
            </a:r>
            <a:r>
              <a:rPr lang="en-US" sz="1400" b="1" kern="100" dirty="0">
                <a:effectLst/>
                <a:latin typeface="Calibri" panose="020F0502020204030204" pitchFamily="34" charset="0"/>
                <a:ea typeface="Calibri" panose="020F0502020204030204" pitchFamily="34" charset="0"/>
                <a:cs typeface="Times New Roman" panose="02020603050405020304" pitchFamily="18" charset="0"/>
              </a:rPr>
              <a:t>treatment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concept for patients with NASH and</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obesity to guarantee best possible outcome.</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The combination of metabolic-bariatric surgery (MBS)</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and liver transplantation (LT) is an established approach</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for one third of respondents of the survey.</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Most bariatric surgeons would prefer MBS ‘before’ LT,</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while liver transplant surgeons </a:t>
            </a:r>
            <a:r>
              <a:rPr lang="en-US" sz="1400" kern="100" dirty="0" err="1">
                <a:effectLst/>
                <a:latin typeface="Calibri" panose="020F0502020204030204" pitchFamily="34" charset="0"/>
                <a:ea typeface="Calibri" panose="020F0502020204030204" pitchFamily="34" charset="0"/>
                <a:cs typeface="Times New Roman" panose="02020603050405020304" pitchFamily="18" charset="0"/>
              </a:rPr>
              <a:t>favour</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a simultaneous</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approach of the two surgeries.</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The preferred bariatric technique is the sleeve</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it-IT" sz="1400" kern="100" dirty="0" err="1">
                <a:effectLst/>
                <a:latin typeface="Calibri" panose="020F0502020204030204" pitchFamily="34" charset="0"/>
                <a:ea typeface="Calibri" panose="020F0502020204030204" pitchFamily="34" charset="0"/>
                <a:cs typeface="Times New Roman" panose="02020603050405020304" pitchFamily="18" charset="0"/>
              </a:rPr>
              <a:t>gastrectomy</a:t>
            </a:r>
            <a:r>
              <a:rPr lang="it-IT" sz="1400" kern="100"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12" name="Immagine 11">
            <a:extLst>
              <a:ext uri="{FF2B5EF4-FFF2-40B4-BE49-F238E27FC236}">
                <a16:creationId xmlns:a16="http://schemas.microsoft.com/office/drawing/2014/main" id="{4724C3B7-3D78-2AB1-323C-B1D5B8909D2E}"/>
              </a:ext>
            </a:extLst>
          </p:cNvPr>
          <p:cNvPicPr>
            <a:picLocks noChangeAspect="1"/>
          </p:cNvPicPr>
          <p:nvPr/>
        </p:nvPicPr>
        <p:blipFill>
          <a:blip r:embed="rId4"/>
          <a:stretch>
            <a:fillRect/>
          </a:stretch>
        </p:blipFill>
        <p:spPr>
          <a:xfrm>
            <a:off x="6096001" y="727061"/>
            <a:ext cx="6012746" cy="5041663"/>
          </a:xfrm>
          <a:prstGeom prst="rect">
            <a:avLst/>
          </a:prstGeom>
        </p:spPr>
      </p:pic>
    </p:spTree>
    <p:extLst>
      <p:ext uri="{BB962C8B-B14F-4D97-AF65-F5344CB8AC3E}">
        <p14:creationId xmlns:p14="http://schemas.microsoft.com/office/powerpoint/2010/main" val="16204413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F2ADE-B323-D51D-BFF2-B6BEB4AA0ABD}"/>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537D4D94-F84F-75E8-C1EB-CE44ACC3161B}"/>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EC921C04-5646-E670-A981-02B0A510A159}"/>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D13BD4F6-6B0D-C19A-2DE3-10DF473CEFE5}"/>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6" name="CasellaDiTesto 5">
            <a:extLst>
              <a:ext uri="{FF2B5EF4-FFF2-40B4-BE49-F238E27FC236}">
                <a16:creationId xmlns:a16="http://schemas.microsoft.com/office/drawing/2014/main" id="{356772E5-C346-C99A-DA1A-89A3E662C478}"/>
              </a:ext>
            </a:extLst>
          </p:cNvPr>
          <p:cNvSpPr txBox="1"/>
          <p:nvPr/>
        </p:nvSpPr>
        <p:spPr>
          <a:xfrm>
            <a:off x="4279474" y="312400"/>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2023</a:t>
            </a:r>
          </a:p>
        </p:txBody>
      </p:sp>
      <p:pic>
        <p:nvPicPr>
          <p:cNvPr id="5" name="Immagine 4">
            <a:extLst>
              <a:ext uri="{FF2B5EF4-FFF2-40B4-BE49-F238E27FC236}">
                <a16:creationId xmlns:a16="http://schemas.microsoft.com/office/drawing/2014/main" id="{F40B5E96-1C56-2199-ADBD-28D51929C1D2}"/>
              </a:ext>
            </a:extLst>
          </p:cNvPr>
          <p:cNvPicPr>
            <a:picLocks noChangeAspect="1"/>
          </p:cNvPicPr>
          <p:nvPr/>
        </p:nvPicPr>
        <p:blipFill>
          <a:blip r:embed="rId3"/>
          <a:stretch>
            <a:fillRect/>
          </a:stretch>
        </p:blipFill>
        <p:spPr>
          <a:xfrm>
            <a:off x="83254" y="570327"/>
            <a:ext cx="4873625" cy="1892208"/>
          </a:xfrm>
          <a:prstGeom prst="rect">
            <a:avLst/>
          </a:prstGeom>
        </p:spPr>
      </p:pic>
      <p:sp>
        <p:nvSpPr>
          <p:cNvPr id="9" name="CasellaDiTesto 8">
            <a:extLst>
              <a:ext uri="{FF2B5EF4-FFF2-40B4-BE49-F238E27FC236}">
                <a16:creationId xmlns:a16="http://schemas.microsoft.com/office/drawing/2014/main" id="{650953AC-8116-D902-7C9C-F751F60CF6C4}"/>
              </a:ext>
            </a:extLst>
          </p:cNvPr>
          <p:cNvSpPr txBox="1"/>
          <p:nvPr/>
        </p:nvSpPr>
        <p:spPr>
          <a:xfrm>
            <a:off x="0" y="5700052"/>
            <a:ext cx="12192000" cy="430887"/>
          </a:xfrm>
          <a:prstGeom prst="rect">
            <a:avLst/>
          </a:prstGeom>
          <a:noFill/>
        </p:spPr>
        <p:txBody>
          <a:bodyPr wrap="square">
            <a:spAutoFit/>
          </a:bodyPr>
          <a:lstStyle/>
          <a:p>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Widmer J, Eden J, Abbassi F, Angelico R, Rössler F, </a:t>
            </a:r>
            <a:r>
              <a:rPr lang="en-US"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Müllhaupt</a:t>
            </a:r>
            <a:r>
              <a:rPr lang="en-US"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B, Dutkowski P, Bueter M, Schlegel A. How best to combine liver transplantation and bariatric surgery?-Results from a global, web-based survey. </a:t>
            </a:r>
            <a:r>
              <a:rPr lang="it-IT" sz="1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Liver</a:t>
            </a:r>
            <a:r>
              <a:rPr lang="it-IT" sz="1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Int. 2024 Feb;44(2):566-576. </a:t>
            </a:r>
            <a:endParaRPr lang="it-IT" sz="1100" dirty="0">
              <a:solidFill>
                <a:srgbClr val="002060"/>
              </a:solidFill>
            </a:endParaRPr>
          </a:p>
        </p:txBody>
      </p:sp>
      <p:pic>
        <p:nvPicPr>
          <p:cNvPr id="7" name="Immagine 6">
            <a:extLst>
              <a:ext uri="{FF2B5EF4-FFF2-40B4-BE49-F238E27FC236}">
                <a16:creationId xmlns:a16="http://schemas.microsoft.com/office/drawing/2014/main" id="{D00B2DD4-264F-0F69-F0EE-B2043A40CECD}"/>
              </a:ext>
            </a:extLst>
          </p:cNvPr>
          <p:cNvPicPr>
            <a:picLocks noChangeAspect="1"/>
          </p:cNvPicPr>
          <p:nvPr/>
        </p:nvPicPr>
        <p:blipFill>
          <a:blip r:embed="rId4"/>
          <a:stretch>
            <a:fillRect/>
          </a:stretch>
        </p:blipFill>
        <p:spPr>
          <a:xfrm>
            <a:off x="238702" y="2548063"/>
            <a:ext cx="3936511" cy="1630745"/>
          </a:xfrm>
          <a:prstGeom prst="rect">
            <a:avLst/>
          </a:prstGeom>
        </p:spPr>
      </p:pic>
      <p:sp>
        <p:nvSpPr>
          <p:cNvPr id="10" name="CasellaDiTesto 9">
            <a:extLst>
              <a:ext uri="{FF2B5EF4-FFF2-40B4-BE49-F238E27FC236}">
                <a16:creationId xmlns:a16="http://schemas.microsoft.com/office/drawing/2014/main" id="{91358E61-0C8C-A978-B65B-4E86E5331FDF}"/>
              </a:ext>
            </a:extLst>
          </p:cNvPr>
          <p:cNvSpPr txBox="1"/>
          <p:nvPr/>
        </p:nvSpPr>
        <p:spPr>
          <a:xfrm>
            <a:off x="1524" y="4178808"/>
            <a:ext cx="4277950" cy="738664"/>
          </a:xfrm>
          <a:prstGeom prst="rect">
            <a:avLst/>
          </a:prstGeom>
          <a:noFill/>
        </p:spPr>
        <p:txBody>
          <a:bodyPr wrap="square">
            <a:spAutoFit/>
          </a:bodyPr>
          <a:lstStyle/>
          <a:p>
            <a:pPr algn="just"/>
            <a:r>
              <a:rPr lang="en-US" sz="1400" b="1" dirty="0"/>
              <a:t>Reasons which influences the surgeons to choose</a:t>
            </a:r>
          </a:p>
          <a:p>
            <a:pPr algn="just"/>
            <a:r>
              <a:rPr lang="en-US" sz="1400" b="1" dirty="0"/>
              <a:t>a bariatric technique for liver transplant candidates with NASH.</a:t>
            </a:r>
          </a:p>
        </p:txBody>
      </p:sp>
      <p:pic>
        <p:nvPicPr>
          <p:cNvPr id="13" name="Immagine 12">
            <a:extLst>
              <a:ext uri="{FF2B5EF4-FFF2-40B4-BE49-F238E27FC236}">
                <a16:creationId xmlns:a16="http://schemas.microsoft.com/office/drawing/2014/main" id="{C4773348-C459-0A41-4CFF-52544CA66BD6}"/>
              </a:ext>
            </a:extLst>
          </p:cNvPr>
          <p:cNvPicPr>
            <a:picLocks noChangeAspect="1"/>
          </p:cNvPicPr>
          <p:nvPr/>
        </p:nvPicPr>
        <p:blipFill>
          <a:blip r:embed="rId5"/>
          <a:stretch>
            <a:fillRect/>
          </a:stretch>
        </p:blipFill>
        <p:spPr>
          <a:xfrm>
            <a:off x="4956879" y="792430"/>
            <a:ext cx="7194507" cy="4063034"/>
          </a:xfrm>
          <a:prstGeom prst="rect">
            <a:avLst/>
          </a:prstGeom>
        </p:spPr>
      </p:pic>
    </p:spTree>
    <p:extLst>
      <p:ext uri="{BB962C8B-B14F-4D97-AF65-F5344CB8AC3E}">
        <p14:creationId xmlns:p14="http://schemas.microsoft.com/office/powerpoint/2010/main" val="22276320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7126BE-EA01-B999-BAE7-C2AC3BBD788A}"/>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8A3DC536-D661-1A49-FE2C-9928A7F5B29B}"/>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AADBA0C2-EEA0-3A29-7938-9EF22C0746BE}"/>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122CD0C5-EEFF-7F5A-8E93-FD1ED75C760B}"/>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8" name="CasellaDiTesto 7">
            <a:extLst>
              <a:ext uri="{FF2B5EF4-FFF2-40B4-BE49-F238E27FC236}">
                <a16:creationId xmlns:a16="http://schemas.microsoft.com/office/drawing/2014/main" id="{870E0334-BBB3-111D-B3AA-0071F3E0AB72}"/>
              </a:ext>
            </a:extLst>
          </p:cNvPr>
          <p:cNvSpPr txBox="1"/>
          <p:nvPr/>
        </p:nvSpPr>
        <p:spPr>
          <a:xfrm>
            <a:off x="0" y="5892398"/>
            <a:ext cx="12192000" cy="265457"/>
          </a:xfrm>
          <a:prstGeom prst="rect">
            <a:avLst/>
          </a:prstGeom>
          <a:noFill/>
        </p:spPr>
        <p:txBody>
          <a:bodyPr wrap="square">
            <a:spAutoFit/>
          </a:bodyPr>
          <a:lstStyle/>
          <a:p>
            <a:pPr marR="0" lvl="0" algn="just">
              <a:lnSpc>
                <a:spcPct val="107000"/>
              </a:lnSpc>
            </a:pP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Safavi, D., </a:t>
            </a: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Creavin</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B., Gallagher, T.K. et al. The role of bariatric surgery in liver transplantation: timing and type. </a:t>
            </a: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Langenbecks</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Arch Surg 407, 3249–3258 (2022). </a:t>
            </a:r>
            <a:endPar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E5C06CB5-CEAF-7B70-292A-A4F4210BB1E8}"/>
              </a:ext>
            </a:extLst>
          </p:cNvPr>
          <p:cNvPicPr>
            <a:picLocks noChangeAspect="1"/>
          </p:cNvPicPr>
          <p:nvPr/>
        </p:nvPicPr>
        <p:blipFill>
          <a:blip r:embed="rId3"/>
          <a:stretch>
            <a:fillRect/>
          </a:stretch>
        </p:blipFill>
        <p:spPr>
          <a:xfrm>
            <a:off x="0" y="570328"/>
            <a:ext cx="3874825" cy="1043686"/>
          </a:xfrm>
          <a:prstGeom prst="rect">
            <a:avLst/>
          </a:prstGeom>
        </p:spPr>
      </p:pic>
      <p:sp>
        <p:nvSpPr>
          <p:cNvPr id="7" name="CasellaDiTesto 6">
            <a:extLst>
              <a:ext uri="{FF2B5EF4-FFF2-40B4-BE49-F238E27FC236}">
                <a16:creationId xmlns:a16="http://schemas.microsoft.com/office/drawing/2014/main" id="{A8216B10-095F-BC01-75F0-2DE6C76D59E7}"/>
              </a:ext>
            </a:extLst>
          </p:cNvPr>
          <p:cNvSpPr txBox="1"/>
          <p:nvPr/>
        </p:nvSpPr>
        <p:spPr>
          <a:xfrm>
            <a:off x="3196716" y="462229"/>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2022</a:t>
            </a:r>
          </a:p>
        </p:txBody>
      </p:sp>
      <p:pic>
        <p:nvPicPr>
          <p:cNvPr id="9" name="Immagine 8">
            <a:extLst>
              <a:ext uri="{FF2B5EF4-FFF2-40B4-BE49-F238E27FC236}">
                <a16:creationId xmlns:a16="http://schemas.microsoft.com/office/drawing/2014/main" id="{D251FDEB-53A1-A949-3388-83148B9DD3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17380" y="368678"/>
            <a:ext cx="3950882" cy="4530930"/>
          </a:xfrm>
          <a:prstGeom prst="rect">
            <a:avLst/>
          </a:prstGeom>
          <a:noFill/>
          <a:ln>
            <a:noFill/>
          </a:ln>
        </p:spPr>
      </p:pic>
      <p:sp>
        <p:nvSpPr>
          <p:cNvPr id="11" name="CasellaDiTesto 10">
            <a:extLst>
              <a:ext uri="{FF2B5EF4-FFF2-40B4-BE49-F238E27FC236}">
                <a16:creationId xmlns:a16="http://schemas.microsoft.com/office/drawing/2014/main" id="{4638225B-8316-B691-6B43-329410082A4C}"/>
              </a:ext>
            </a:extLst>
          </p:cNvPr>
          <p:cNvSpPr txBox="1"/>
          <p:nvPr/>
        </p:nvSpPr>
        <p:spPr>
          <a:xfrm>
            <a:off x="77464" y="2365869"/>
            <a:ext cx="8059558" cy="2106089"/>
          </a:xfrm>
          <a:prstGeom prst="rect">
            <a:avLst/>
          </a:prstGeom>
          <a:noFill/>
        </p:spPr>
        <p:txBody>
          <a:bodyPr wrap="square">
            <a:spAutoFit/>
          </a:bodyPr>
          <a:lstStyle/>
          <a:p>
            <a:pPr marL="22860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This systematic review was based on the following </a:t>
            </a:r>
            <a:r>
              <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PICO (Population, Intervention, Comparison, Outcomes) criteria:</a:t>
            </a:r>
            <a:endParaRPr lang="it-IT"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Population: obese patients who are candidates for LT</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Intervention: bariatric surgery before or simultaneous</a:t>
            </a:r>
            <a:r>
              <a:rPr lang="it-IT" sz="1400" kern="100" dirty="0">
                <a:latin typeface="Calibri" panose="020F0502020204030204" pitchFamily="34" charset="0"/>
                <a:ea typeface="Calibri" panose="020F0502020204030204" pitchFamily="34" charset="0"/>
                <a:cs typeface="Times New Roman" panose="02020603050405020304" pitchFamily="18" charset="0"/>
              </a:rPr>
              <a:t>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with LT</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Aft>
                <a:spcPts val="800"/>
              </a:spcAft>
              <a:buNone/>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Comparators: LT without bariatric surgery</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gn="just">
              <a:lnSpc>
                <a:spcPct val="107000"/>
              </a:lnSpc>
              <a:spcAft>
                <a:spcPts val="800"/>
              </a:spcAft>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 Outcomes: overall survival, graft survival, post-operative morbidities after LT, length of hospital stay (LOS) after LT, change in BMI, recurrence of steatosis</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CasellaDiTesto 12">
            <a:extLst>
              <a:ext uri="{FF2B5EF4-FFF2-40B4-BE49-F238E27FC236}">
                <a16:creationId xmlns:a16="http://schemas.microsoft.com/office/drawing/2014/main" id="{B694A468-687A-8FBE-ED24-80B19C3D3E61}"/>
              </a:ext>
            </a:extLst>
          </p:cNvPr>
          <p:cNvSpPr txBox="1"/>
          <p:nvPr/>
        </p:nvSpPr>
        <p:spPr>
          <a:xfrm>
            <a:off x="131190" y="1792556"/>
            <a:ext cx="7952106" cy="523220"/>
          </a:xfrm>
          <a:prstGeom prst="rect">
            <a:avLst/>
          </a:prstGeom>
          <a:noFill/>
        </p:spPr>
        <p:txBody>
          <a:bodyPr wrap="square">
            <a:spAutoFit/>
          </a:bodyPr>
          <a:lstStyle/>
          <a:p>
            <a:r>
              <a:rPr lang="en-US" sz="1400" dirty="0"/>
              <a:t>Systemic review examining the role of BS in LT patients was performed. From a total of 2374 articles, </a:t>
            </a:r>
            <a:r>
              <a:rPr lang="en-US" sz="1400" b="1" dirty="0"/>
              <a:t>5 met the predefined criteria</a:t>
            </a:r>
            <a:r>
              <a:rPr lang="en-US" sz="1400" dirty="0"/>
              <a:t>. </a:t>
            </a:r>
            <a:r>
              <a:rPr lang="en-US" sz="1400" b="1" dirty="0"/>
              <a:t>162 patients had both BS + LT </a:t>
            </a:r>
            <a:r>
              <a:rPr lang="en-US" sz="1400" dirty="0"/>
              <a:t>and </a:t>
            </a:r>
            <a:r>
              <a:rPr lang="en-US" sz="1400" b="1" dirty="0">
                <a:solidFill>
                  <a:srgbClr val="C00000"/>
                </a:solidFill>
              </a:rPr>
              <a:t>1426 underwent LT alone</a:t>
            </a:r>
            <a:r>
              <a:rPr lang="en-US" sz="1400" dirty="0"/>
              <a:t>.</a:t>
            </a:r>
            <a:endParaRPr lang="it-IT" sz="1400" dirty="0"/>
          </a:p>
        </p:txBody>
      </p:sp>
      <p:pic>
        <p:nvPicPr>
          <p:cNvPr id="14" name="Immagine 13">
            <a:extLst>
              <a:ext uri="{FF2B5EF4-FFF2-40B4-BE49-F238E27FC236}">
                <a16:creationId xmlns:a16="http://schemas.microsoft.com/office/drawing/2014/main" id="{E70AC055-42D2-8697-9B3A-8FD49709FE17}"/>
              </a:ext>
            </a:extLst>
          </p:cNvPr>
          <p:cNvPicPr>
            <a:picLocks noChangeAspect="1"/>
          </p:cNvPicPr>
          <p:nvPr/>
        </p:nvPicPr>
        <p:blipFill>
          <a:blip r:embed="rId5"/>
          <a:stretch>
            <a:fillRect/>
          </a:stretch>
        </p:blipFill>
        <p:spPr>
          <a:xfrm>
            <a:off x="1937412" y="4493203"/>
            <a:ext cx="5429250" cy="1377950"/>
          </a:xfrm>
          <a:prstGeom prst="rect">
            <a:avLst/>
          </a:prstGeom>
        </p:spPr>
      </p:pic>
    </p:spTree>
    <p:extLst>
      <p:ext uri="{BB962C8B-B14F-4D97-AF65-F5344CB8AC3E}">
        <p14:creationId xmlns:p14="http://schemas.microsoft.com/office/powerpoint/2010/main" val="4230673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C15193-457B-AA03-C2A6-1786A88999DF}"/>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66FF10ED-14AC-E550-1C49-EEF5554DE7B4}"/>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655B80BF-A93A-E60A-CD26-9C1DFA62CDC3}"/>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B6CE6CDF-4235-A851-1A8B-CC53171012CF}"/>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8" name="CasellaDiTesto 7">
            <a:extLst>
              <a:ext uri="{FF2B5EF4-FFF2-40B4-BE49-F238E27FC236}">
                <a16:creationId xmlns:a16="http://schemas.microsoft.com/office/drawing/2014/main" id="{CF6730CE-C319-0D37-6291-7F74CA34B50C}"/>
              </a:ext>
            </a:extLst>
          </p:cNvPr>
          <p:cNvSpPr txBox="1"/>
          <p:nvPr/>
        </p:nvSpPr>
        <p:spPr>
          <a:xfrm>
            <a:off x="0" y="5892398"/>
            <a:ext cx="12192000" cy="265457"/>
          </a:xfrm>
          <a:prstGeom prst="rect">
            <a:avLst/>
          </a:prstGeom>
          <a:noFill/>
        </p:spPr>
        <p:txBody>
          <a:bodyPr wrap="square">
            <a:spAutoFit/>
          </a:bodyPr>
          <a:lstStyle/>
          <a:p>
            <a:pPr marR="0" lvl="0" algn="just">
              <a:lnSpc>
                <a:spcPct val="107000"/>
              </a:lnSpc>
            </a:pP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Safavi, D., </a:t>
            </a: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Creavin</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B., Gallagher, T.K. et al. The role of bariatric surgery in liver transplantation: timing and type. </a:t>
            </a: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Langenbecks</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Arch Surg 407, 3249–3258 (2022). </a:t>
            </a:r>
            <a:endPar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9AEAD238-2956-31B8-7E2F-BB843D21608B}"/>
              </a:ext>
            </a:extLst>
          </p:cNvPr>
          <p:cNvPicPr>
            <a:picLocks noChangeAspect="1"/>
          </p:cNvPicPr>
          <p:nvPr/>
        </p:nvPicPr>
        <p:blipFill>
          <a:blip r:embed="rId3"/>
          <a:stretch>
            <a:fillRect/>
          </a:stretch>
        </p:blipFill>
        <p:spPr>
          <a:xfrm>
            <a:off x="1" y="469057"/>
            <a:ext cx="3054096" cy="822622"/>
          </a:xfrm>
          <a:prstGeom prst="rect">
            <a:avLst/>
          </a:prstGeom>
        </p:spPr>
      </p:pic>
      <p:sp>
        <p:nvSpPr>
          <p:cNvPr id="7" name="CasellaDiTesto 6">
            <a:extLst>
              <a:ext uri="{FF2B5EF4-FFF2-40B4-BE49-F238E27FC236}">
                <a16:creationId xmlns:a16="http://schemas.microsoft.com/office/drawing/2014/main" id="{EC7FB85D-0D05-EFEF-B396-B0ED88F0B192}"/>
              </a:ext>
            </a:extLst>
          </p:cNvPr>
          <p:cNvSpPr txBox="1"/>
          <p:nvPr/>
        </p:nvSpPr>
        <p:spPr>
          <a:xfrm>
            <a:off x="3196716" y="462229"/>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2022</a:t>
            </a:r>
          </a:p>
        </p:txBody>
      </p:sp>
      <p:pic>
        <p:nvPicPr>
          <p:cNvPr id="6" name="Immagine 5">
            <a:extLst>
              <a:ext uri="{FF2B5EF4-FFF2-40B4-BE49-F238E27FC236}">
                <a16:creationId xmlns:a16="http://schemas.microsoft.com/office/drawing/2014/main" id="{E6A32A1E-2ACA-F518-68C3-650AE1802B4C}"/>
              </a:ext>
            </a:extLst>
          </p:cNvPr>
          <p:cNvPicPr>
            <a:picLocks noChangeAspect="1"/>
          </p:cNvPicPr>
          <p:nvPr/>
        </p:nvPicPr>
        <p:blipFill>
          <a:blip r:embed="rId4"/>
          <a:stretch>
            <a:fillRect/>
          </a:stretch>
        </p:blipFill>
        <p:spPr>
          <a:xfrm>
            <a:off x="-8846" y="1357409"/>
            <a:ext cx="5909016" cy="2256193"/>
          </a:xfrm>
          <a:prstGeom prst="rect">
            <a:avLst/>
          </a:prstGeom>
        </p:spPr>
      </p:pic>
      <p:pic>
        <p:nvPicPr>
          <p:cNvPr id="10" name="Immagine 9">
            <a:extLst>
              <a:ext uri="{FF2B5EF4-FFF2-40B4-BE49-F238E27FC236}">
                <a16:creationId xmlns:a16="http://schemas.microsoft.com/office/drawing/2014/main" id="{CE4AB2C2-BA20-2F5A-452F-D3A0286F771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291831" y="739228"/>
            <a:ext cx="5657639" cy="4775944"/>
          </a:xfrm>
          <a:prstGeom prst="rect">
            <a:avLst/>
          </a:prstGeom>
          <a:noFill/>
          <a:ln>
            <a:noFill/>
          </a:ln>
        </p:spPr>
      </p:pic>
      <p:sp>
        <p:nvSpPr>
          <p:cNvPr id="15" name="CasellaDiTesto 14">
            <a:extLst>
              <a:ext uri="{FF2B5EF4-FFF2-40B4-BE49-F238E27FC236}">
                <a16:creationId xmlns:a16="http://schemas.microsoft.com/office/drawing/2014/main" id="{77B13DE9-C74A-3D5B-61D7-94D52A7BBED5}"/>
              </a:ext>
            </a:extLst>
          </p:cNvPr>
          <p:cNvSpPr txBox="1"/>
          <p:nvPr/>
        </p:nvSpPr>
        <p:spPr>
          <a:xfrm>
            <a:off x="298" y="3812581"/>
            <a:ext cx="6140196" cy="1600438"/>
          </a:xfrm>
          <a:prstGeom prst="rect">
            <a:avLst/>
          </a:prstGeom>
          <a:noFill/>
        </p:spPr>
        <p:txBody>
          <a:bodyPr wrap="square">
            <a:spAutoFit/>
          </a:bodyPr>
          <a:lstStyle/>
          <a:p>
            <a:pPr algn="just"/>
            <a:r>
              <a:rPr lang="en-US" sz="1400" dirty="0">
                <a:effectLst/>
                <a:latin typeface="Calibri" panose="020F0502020204030204" pitchFamily="34" charset="0"/>
                <a:ea typeface="Calibri" panose="020F0502020204030204" pitchFamily="34" charset="0"/>
                <a:cs typeface="Times New Roman" panose="02020603050405020304" pitchFamily="18" charset="0"/>
              </a:rPr>
              <a:t>Challenges:</a:t>
            </a:r>
          </a:p>
          <a:p>
            <a:pPr marL="285750" indent="-285750" algn="jus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Ascites can obscure BMI measurements</a:t>
            </a:r>
            <a:r>
              <a:rPr lang="en-US" sz="1400" dirty="0">
                <a:effectLst/>
                <a:latin typeface="Calibri" panose="020F0502020204030204" pitchFamily="34" charset="0"/>
                <a:ea typeface="Calibri" panose="020F0502020204030204" pitchFamily="34" charset="0"/>
                <a:cs typeface="Times New Roman" panose="02020603050405020304" pitchFamily="18" charset="0"/>
              </a:rPr>
              <a:t>, with patients having larger volumes of ascites creating an overestimation of their BMI </a:t>
            </a:r>
            <a:r>
              <a:rPr lang="en-US" sz="1400" dirty="0">
                <a:latin typeface="Calibri" panose="020F0502020204030204" pitchFamily="34" charset="0"/>
                <a:ea typeface="Calibri" panose="020F0502020204030204" pitchFamily="34" charset="0"/>
                <a:cs typeface="Times New Roman" panose="02020603050405020304" pitchFamily="18" charset="0"/>
              </a:rPr>
              <a:t>.</a:t>
            </a:r>
            <a:r>
              <a:rPr lang="en-US" sz="1400" dirty="0">
                <a:effectLst/>
                <a:latin typeface="Calibri" panose="020F0502020204030204" pitchFamily="34" charset="0"/>
                <a:ea typeface="Calibri" panose="020F0502020204030204" pitchFamily="34" charset="0"/>
                <a:cs typeface="Times New Roman" panose="02020603050405020304" pitchFamily="18" charset="0"/>
              </a:rPr>
              <a:t> BMI might not accurately reflect nutritional status.</a:t>
            </a:r>
          </a:p>
          <a:p>
            <a:pPr marL="285750" indent="-285750" algn="just">
              <a:buFont typeface="Arial" panose="020B0604020202020204" pitchFamily="34" charset="0"/>
              <a:buChar char="•"/>
            </a:pPr>
            <a:r>
              <a:rPr lang="en-US" sz="1400" b="1" dirty="0">
                <a:effectLst/>
                <a:latin typeface="Calibri" panose="020F0502020204030204" pitchFamily="34" charset="0"/>
                <a:ea typeface="Calibri" panose="020F0502020204030204" pitchFamily="34" charset="0"/>
                <a:cs typeface="Times New Roman" panose="02020603050405020304" pitchFamily="18" charset="0"/>
              </a:rPr>
              <a:t>Most LTs are done on an urgent basis, and many institutions may not have a bariatric surgeon available</a:t>
            </a:r>
            <a:r>
              <a:rPr lang="en-US" sz="1400" dirty="0">
                <a:effectLst/>
                <a:latin typeface="Calibri" panose="020F0502020204030204" pitchFamily="34" charset="0"/>
                <a:ea typeface="Calibri" panose="020F0502020204030204" pitchFamily="34" charset="0"/>
                <a:cs typeface="Times New Roman" panose="02020603050405020304" pitchFamily="18" charset="0"/>
              </a:rPr>
              <a:t>. Also, the complexity of the operation may not be suitable for all patients and strict criteria should be placed in patient selection</a:t>
            </a:r>
            <a:endParaRPr lang="it-IT" sz="1400" dirty="0"/>
          </a:p>
        </p:txBody>
      </p:sp>
    </p:spTree>
    <p:extLst>
      <p:ext uri="{BB962C8B-B14F-4D97-AF65-F5344CB8AC3E}">
        <p14:creationId xmlns:p14="http://schemas.microsoft.com/office/powerpoint/2010/main" val="20615543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992F4-D718-DF96-1A70-3A1DF4C26657}"/>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EB18A50E-8A16-BC41-4D44-8D85D756C493}"/>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EBCE5ABB-C480-7728-9E12-7C16BE16B427}"/>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0F18F45C-A8C3-BCDF-4A76-609AF3280729}"/>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8" name="CasellaDiTesto 7">
            <a:extLst>
              <a:ext uri="{FF2B5EF4-FFF2-40B4-BE49-F238E27FC236}">
                <a16:creationId xmlns:a16="http://schemas.microsoft.com/office/drawing/2014/main" id="{39FB70BB-6BB7-0604-A589-99E14F3F48FE}"/>
              </a:ext>
            </a:extLst>
          </p:cNvPr>
          <p:cNvSpPr txBox="1"/>
          <p:nvPr/>
        </p:nvSpPr>
        <p:spPr>
          <a:xfrm>
            <a:off x="-76846" y="5907656"/>
            <a:ext cx="12192000" cy="265457"/>
          </a:xfrm>
          <a:prstGeom prst="rect">
            <a:avLst/>
          </a:prstGeom>
          <a:noFill/>
        </p:spPr>
        <p:txBody>
          <a:bodyPr wrap="square">
            <a:spAutoFit/>
          </a:bodyPr>
          <a:lstStyle/>
          <a:p>
            <a:pPr marR="0" lvl="0" algn="just">
              <a:lnSpc>
                <a:spcPct val="107000"/>
              </a:lnSpc>
            </a:pP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Lopez-Lopez, V., Ruiz-Manzanera, J.J., Eshmuminov, D. et al. Are We Ready for Bariatric Surgery in a Liver Transplant Program? A Meta-Analysis. OBES SURG 31, 1214–1222 (2021).</a:t>
            </a:r>
            <a:endPar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33D643A4-B160-9C82-623B-27DE023CAB68}"/>
              </a:ext>
            </a:extLst>
          </p:cNvPr>
          <p:cNvPicPr>
            <a:picLocks noChangeAspect="1"/>
          </p:cNvPicPr>
          <p:nvPr/>
        </p:nvPicPr>
        <p:blipFill>
          <a:blip r:embed="rId3"/>
          <a:stretch>
            <a:fillRect/>
          </a:stretch>
        </p:blipFill>
        <p:spPr>
          <a:xfrm>
            <a:off x="0" y="535572"/>
            <a:ext cx="4113807" cy="1507571"/>
          </a:xfrm>
          <a:prstGeom prst="rect">
            <a:avLst/>
          </a:prstGeom>
        </p:spPr>
      </p:pic>
      <p:sp>
        <p:nvSpPr>
          <p:cNvPr id="7" name="CasellaDiTesto 6">
            <a:extLst>
              <a:ext uri="{FF2B5EF4-FFF2-40B4-BE49-F238E27FC236}">
                <a16:creationId xmlns:a16="http://schemas.microsoft.com/office/drawing/2014/main" id="{4DC71CD6-2121-7C75-BFF6-D9C86E8E1C5A}"/>
              </a:ext>
            </a:extLst>
          </p:cNvPr>
          <p:cNvSpPr txBox="1"/>
          <p:nvPr/>
        </p:nvSpPr>
        <p:spPr>
          <a:xfrm>
            <a:off x="2604781" y="535572"/>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2021</a:t>
            </a:r>
          </a:p>
        </p:txBody>
      </p:sp>
      <p:pic>
        <p:nvPicPr>
          <p:cNvPr id="9" name="Immagine 8">
            <a:extLst>
              <a:ext uri="{FF2B5EF4-FFF2-40B4-BE49-F238E27FC236}">
                <a16:creationId xmlns:a16="http://schemas.microsoft.com/office/drawing/2014/main" id="{9A2539F2-1248-18D7-09B1-2944D9979A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60181" y="581739"/>
            <a:ext cx="4673531" cy="4688078"/>
          </a:xfrm>
          <a:prstGeom prst="rect">
            <a:avLst/>
          </a:prstGeom>
          <a:noFill/>
          <a:ln>
            <a:noFill/>
          </a:ln>
        </p:spPr>
      </p:pic>
      <p:pic>
        <p:nvPicPr>
          <p:cNvPr id="10" name="Immagine 9">
            <a:extLst>
              <a:ext uri="{FF2B5EF4-FFF2-40B4-BE49-F238E27FC236}">
                <a16:creationId xmlns:a16="http://schemas.microsoft.com/office/drawing/2014/main" id="{6643B394-CBF1-1457-938E-A97A0023EDA1}"/>
              </a:ext>
            </a:extLst>
          </p:cNvPr>
          <p:cNvPicPr>
            <a:picLocks noChangeAspect="1"/>
          </p:cNvPicPr>
          <p:nvPr/>
        </p:nvPicPr>
        <p:blipFill>
          <a:blip r:embed="rId5"/>
          <a:stretch>
            <a:fillRect/>
          </a:stretch>
        </p:blipFill>
        <p:spPr>
          <a:xfrm>
            <a:off x="298335" y="2332833"/>
            <a:ext cx="6418320" cy="3062127"/>
          </a:xfrm>
          <a:prstGeom prst="rect">
            <a:avLst/>
          </a:prstGeom>
        </p:spPr>
      </p:pic>
    </p:spTree>
    <p:extLst>
      <p:ext uri="{BB962C8B-B14F-4D97-AF65-F5344CB8AC3E}">
        <p14:creationId xmlns:p14="http://schemas.microsoft.com/office/powerpoint/2010/main" val="19802515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F2D04-525A-F87E-B8C5-2554919CAC27}"/>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8BCEB3A5-043E-3F4D-736A-05F2D7BFFA35}"/>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69FF7C00-761F-23D2-2550-A0843522BB8C}"/>
              </a:ext>
            </a:extLst>
          </p:cNvPr>
          <p:cNvSpPr txBox="1"/>
          <p:nvPr/>
        </p:nvSpPr>
        <p:spPr>
          <a:xfrm>
            <a:off x="7560324" y="651"/>
            <a:ext cx="4631676" cy="261610"/>
          </a:xfrm>
          <a:prstGeom prst="rect">
            <a:avLst/>
          </a:prstGeom>
          <a:noFill/>
        </p:spPr>
        <p:txBody>
          <a:bodyPr wrap="square" rtlCol="0">
            <a:spAutoFit/>
          </a:bodyPr>
          <a:lstStyle/>
          <a:p>
            <a:pPr algn="just"/>
            <a:r>
              <a:rPr lang="it-IT" sz="1100" b="1" dirty="0">
                <a:solidFill>
                  <a:schemeClr val="tx2"/>
                </a:solidFill>
              </a:rPr>
              <a:t>MBS and </a:t>
            </a:r>
            <a:r>
              <a:rPr lang="it-IT" sz="1100" b="1" dirty="0" err="1">
                <a:solidFill>
                  <a:schemeClr val="tx2"/>
                </a:solidFill>
              </a:rPr>
              <a:t>Liver</a:t>
            </a:r>
            <a:r>
              <a:rPr lang="it-IT" sz="1100" b="1" dirty="0">
                <a:solidFill>
                  <a:schemeClr val="tx2"/>
                </a:solidFill>
              </a:rPr>
              <a:t> </a:t>
            </a:r>
            <a:r>
              <a:rPr lang="it-IT" sz="1100" b="1" dirty="0" err="1">
                <a:solidFill>
                  <a:schemeClr val="tx2"/>
                </a:solidFill>
              </a:rPr>
              <a:t>Transplant</a:t>
            </a:r>
            <a:r>
              <a:rPr lang="it-IT" sz="1100" b="1" dirty="0">
                <a:solidFill>
                  <a:schemeClr val="tx2"/>
                </a:solidFill>
              </a:rPr>
              <a:t>: </a:t>
            </a:r>
            <a:r>
              <a:rPr lang="it-IT" sz="1100" b="1" dirty="0" err="1">
                <a:solidFill>
                  <a:schemeClr val="tx2"/>
                </a:solidFill>
              </a:rPr>
              <a:t>where</a:t>
            </a:r>
            <a:r>
              <a:rPr lang="it-IT" sz="1100" b="1" dirty="0">
                <a:solidFill>
                  <a:schemeClr val="tx2"/>
                </a:solidFill>
              </a:rPr>
              <a:t> are </a:t>
            </a:r>
            <a:r>
              <a:rPr lang="it-IT" sz="1100" b="1" dirty="0" err="1">
                <a:solidFill>
                  <a:schemeClr val="tx2"/>
                </a:solidFill>
              </a:rPr>
              <a:t>we</a:t>
            </a:r>
            <a:r>
              <a:rPr lang="it-IT" sz="1100" b="1" dirty="0">
                <a:solidFill>
                  <a:schemeClr val="tx2"/>
                </a:solidFill>
              </a:rPr>
              <a:t> </a:t>
            </a:r>
            <a:r>
              <a:rPr lang="it-IT" sz="1100" b="1" dirty="0" err="1">
                <a:solidFill>
                  <a:schemeClr val="tx2"/>
                </a:solidFill>
              </a:rPr>
              <a:t>now</a:t>
            </a:r>
            <a:r>
              <a:rPr lang="it-IT" sz="1100" b="1" dirty="0">
                <a:solidFill>
                  <a:schemeClr val="tx2"/>
                </a:solidFill>
              </a:rPr>
              <a:t>?</a:t>
            </a:r>
          </a:p>
        </p:txBody>
      </p:sp>
      <p:pic>
        <p:nvPicPr>
          <p:cNvPr id="4" name="Immagine 3">
            <a:extLst>
              <a:ext uri="{FF2B5EF4-FFF2-40B4-BE49-F238E27FC236}">
                <a16:creationId xmlns:a16="http://schemas.microsoft.com/office/drawing/2014/main" id="{88DBCE63-1938-48D1-0869-6E2127AEE115}"/>
              </a:ext>
            </a:extLst>
          </p:cNvPr>
          <p:cNvPicPr>
            <a:picLocks noChangeAspect="1"/>
          </p:cNvPicPr>
          <p:nvPr/>
        </p:nvPicPr>
        <p:blipFill>
          <a:blip r:embed="rId2"/>
          <a:srcRect l="5836" t="11263" r="6136" b="16877"/>
          <a:stretch/>
        </p:blipFill>
        <p:spPr>
          <a:xfrm>
            <a:off x="6876450" y="12062"/>
            <a:ext cx="500964" cy="408951"/>
          </a:xfrm>
          <a:prstGeom prst="rect">
            <a:avLst/>
          </a:prstGeom>
        </p:spPr>
      </p:pic>
      <p:sp>
        <p:nvSpPr>
          <p:cNvPr id="8" name="CasellaDiTesto 7">
            <a:extLst>
              <a:ext uri="{FF2B5EF4-FFF2-40B4-BE49-F238E27FC236}">
                <a16:creationId xmlns:a16="http://schemas.microsoft.com/office/drawing/2014/main" id="{008E8569-12A6-8EE1-436B-B3210A45FE2C}"/>
              </a:ext>
            </a:extLst>
          </p:cNvPr>
          <p:cNvSpPr txBox="1"/>
          <p:nvPr/>
        </p:nvSpPr>
        <p:spPr>
          <a:xfrm>
            <a:off x="-76846" y="5907656"/>
            <a:ext cx="12192000" cy="265457"/>
          </a:xfrm>
          <a:prstGeom prst="rect">
            <a:avLst/>
          </a:prstGeom>
          <a:noFill/>
        </p:spPr>
        <p:txBody>
          <a:bodyPr wrap="square">
            <a:spAutoFit/>
          </a:bodyPr>
          <a:lstStyle/>
          <a:p>
            <a:pPr marR="0" lvl="0" algn="just">
              <a:lnSpc>
                <a:spcPct val="107000"/>
              </a:lnSpc>
            </a:pP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Lopez-Lopez, V., Ruiz-Manzanera, J.J., Eshmuminov, D. et al. Are We Ready for Bariatric Surgery in a Liver Transplant Program? A Meta-Analysis. OBES SURG 31, 1214–1222 (2021).</a:t>
            </a:r>
            <a:endPar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magine 4">
            <a:extLst>
              <a:ext uri="{FF2B5EF4-FFF2-40B4-BE49-F238E27FC236}">
                <a16:creationId xmlns:a16="http://schemas.microsoft.com/office/drawing/2014/main" id="{F917DC8E-4258-5EC4-3722-63EA6C9840E1}"/>
              </a:ext>
            </a:extLst>
          </p:cNvPr>
          <p:cNvPicPr>
            <a:picLocks noChangeAspect="1"/>
          </p:cNvPicPr>
          <p:nvPr/>
        </p:nvPicPr>
        <p:blipFill>
          <a:blip r:embed="rId3"/>
          <a:stretch>
            <a:fillRect/>
          </a:stretch>
        </p:blipFill>
        <p:spPr>
          <a:xfrm>
            <a:off x="0" y="535572"/>
            <a:ext cx="4113807" cy="1507571"/>
          </a:xfrm>
          <a:prstGeom prst="rect">
            <a:avLst/>
          </a:prstGeom>
        </p:spPr>
      </p:pic>
      <p:sp>
        <p:nvSpPr>
          <p:cNvPr id="7" name="CasellaDiTesto 6">
            <a:extLst>
              <a:ext uri="{FF2B5EF4-FFF2-40B4-BE49-F238E27FC236}">
                <a16:creationId xmlns:a16="http://schemas.microsoft.com/office/drawing/2014/main" id="{7B42EC64-247B-7AB2-5FD1-244628529B4A}"/>
              </a:ext>
            </a:extLst>
          </p:cNvPr>
          <p:cNvSpPr txBox="1"/>
          <p:nvPr/>
        </p:nvSpPr>
        <p:spPr>
          <a:xfrm>
            <a:off x="2604781" y="535572"/>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2021</a:t>
            </a:r>
          </a:p>
        </p:txBody>
      </p:sp>
      <p:pic>
        <p:nvPicPr>
          <p:cNvPr id="12" name="Immagine 11">
            <a:extLst>
              <a:ext uri="{FF2B5EF4-FFF2-40B4-BE49-F238E27FC236}">
                <a16:creationId xmlns:a16="http://schemas.microsoft.com/office/drawing/2014/main" id="{41EC938A-1F9A-A03C-49C9-4F5CE958F9ED}"/>
              </a:ext>
            </a:extLst>
          </p:cNvPr>
          <p:cNvPicPr>
            <a:picLocks noChangeAspect="1"/>
          </p:cNvPicPr>
          <p:nvPr/>
        </p:nvPicPr>
        <p:blipFill>
          <a:blip r:embed="rId4"/>
          <a:stretch>
            <a:fillRect/>
          </a:stretch>
        </p:blipFill>
        <p:spPr>
          <a:xfrm>
            <a:off x="6638225" y="407680"/>
            <a:ext cx="5331271" cy="5304604"/>
          </a:xfrm>
          <a:prstGeom prst="rect">
            <a:avLst/>
          </a:prstGeom>
        </p:spPr>
      </p:pic>
      <p:sp>
        <p:nvSpPr>
          <p:cNvPr id="14" name="CasellaDiTesto 13">
            <a:extLst>
              <a:ext uri="{FF2B5EF4-FFF2-40B4-BE49-F238E27FC236}">
                <a16:creationId xmlns:a16="http://schemas.microsoft.com/office/drawing/2014/main" id="{C6CA8C1D-D463-F2B1-90D5-61ACF9784922}"/>
              </a:ext>
            </a:extLst>
          </p:cNvPr>
          <p:cNvSpPr txBox="1"/>
          <p:nvPr/>
        </p:nvSpPr>
        <p:spPr>
          <a:xfrm>
            <a:off x="4202874" y="407680"/>
            <a:ext cx="2435351" cy="1015663"/>
          </a:xfrm>
          <a:prstGeom prst="rect">
            <a:avLst/>
          </a:prstGeom>
          <a:noFill/>
        </p:spPr>
        <p:txBody>
          <a:bodyPr wrap="square">
            <a:spAutoFit/>
          </a:bodyPr>
          <a:lstStyle/>
          <a:p>
            <a:pPr algn="just"/>
            <a:r>
              <a:rPr lang="en-US" sz="1200" dirty="0">
                <a:solidFill>
                  <a:srgbClr val="002060"/>
                </a:solidFill>
              </a:rPr>
              <a:t>Meta-analysis of studies included regarding morbidity </a:t>
            </a:r>
            <a:r>
              <a:rPr lang="en-US" sz="1200" b="1" dirty="0">
                <a:solidFill>
                  <a:srgbClr val="002060"/>
                </a:solidFill>
              </a:rPr>
              <a:t>(a), mortality (b), and hospital stay (c) after bariatric surgery in liver transplant candidates and recipients</a:t>
            </a:r>
            <a:endParaRPr lang="it-IT" sz="1200" b="1" dirty="0">
              <a:solidFill>
                <a:srgbClr val="002060"/>
              </a:solidFill>
            </a:endParaRPr>
          </a:p>
        </p:txBody>
      </p:sp>
      <p:sp>
        <p:nvSpPr>
          <p:cNvPr id="16" name="CasellaDiTesto 15">
            <a:extLst>
              <a:ext uri="{FF2B5EF4-FFF2-40B4-BE49-F238E27FC236}">
                <a16:creationId xmlns:a16="http://schemas.microsoft.com/office/drawing/2014/main" id="{A3056D98-42A2-5359-88A6-DC9AA3A944C7}"/>
              </a:ext>
            </a:extLst>
          </p:cNvPr>
          <p:cNvSpPr txBox="1"/>
          <p:nvPr/>
        </p:nvSpPr>
        <p:spPr>
          <a:xfrm>
            <a:off x="-1" y="2238515"/>
            <a:ext cx="6638225" cy="1600438"/>
          </a:xfrm>
          <a:prstGeom prst="rect">
            <a:avLst/>
          </a:prstGeom>
          <a:noFill/>
        </p:spPr>
        <p:txBody>
          <a:bodyPr wrap="square">
            <a:spAutoFit/>
          </a:bodyPr>
          <a:lstStyle/>
          <a:p>
            <a:pPr marL="285750" indent="-285750" algn="just">
              <a:buFont typeface="Arial" panose="020B0604020202020204" pitchFamily="34" charset="0"/>
              <a:buChar char="•"/>
            </a:pPr>
            <a:r>
              <a:rPr lang="en-US" sz="1400" dirty="0"/>
              <a:t>In studies where </a:t>
            </a:r>
            <a:r>
              <a:rPr lang="en-US" sz="1400" b="1" dirty="0">
                <a:solidFill>
                  <a:srgbClr val="002060"/>
                </a:solidFill>
              </a:rPr>
              <a:t>BS was performed prior to LT </a:t>
            </a:r>
            <a:r>
              <a:rPr lang="en-US" sz="1400" dirty="0"/>
              <a:t>(n = 2, 28 patients), </a:t>
            </a:r>
            <a:r>
              <a:rPr lang="en-US" sz="1400" b="1" dirty="0">
                <a:solidFill>
                  <a:srgbClr val="002060"/>
                </a:solidFill>
              </a:rPr>
              <a:t>morbidity rate was 13% </a:t>
            </a:r>
            <a:r>
              <a:rPr lang="en-US" sz="1400" dirty="0"/>
              <a:t>(95% CI 0.05–0.31), without heterogeneity (I2 = 0%; p = 0.49) and no reported mortality. </a:t>
            </a:r>
          </a:p>
          <a:p>
            <a:pPr marL="285750" indent="-285750" algn="just">
              <a:buFont typeface="Arial" panose="020B0604020202020204" pitchFamily="34" charset="0"/>
              <a:buChar char="•"/>
            </a:pPr>
            <a:endParaRPr lang="en-US" sz="1400" dirty="0"/>
          </a:p>
          <a:p>
            <a:pPr marL="285750" indent="-285750" algn="just">
              <a:buFont typeface="Arial" panose="020B0604020202020204" pitchFamily="34" charset="0"/>
              <a:buChar char="•"/>
            </a:pPr>
            <a:r>
              <a:rPr lang="en-US" sz="1400" dirty="0"/>
              <a:t>In studies, where</a:t>
            </a:r>
            <a:r>
              <a:rPr lang="en-US" sz="1400" b="1" dirty="0"/>
              <a:t> BS was performed after LT</a:t>
            </a:r>
            <a:r>
              <a:rPr lang="en-US" sz="1400" dirty="0"/>
              <a:t>, </a:t>
            </a:r>
            <a:r>
              <a:rPr lang="en-US" sz="1400" b="1" dirty="0"/>
              <a:t>morbidity rate was 36% </a:t>
            </a:r>
            <a:r>
              <a:rPr lang="en-US" sz="1400" dirty="0"/>
              <a:t>(95% CI 0.23–0.53), without heterogeneity (I2 = 0%; p = 0.76). Only one study reported one fatality of 6 included patients (1/6). </a:t>
            </a:r>
            <a:endParaRPr lang="it-IT" sz="1400" dirty="0"/>
          </a:p>
        </p:txBody>
      </p:sp>
      <p:sp>
        <p:nvSpPr>
          <p:cNvPr id="18" name="CasellaDiTesto 17">
            <a:extLst>
              <a:ext uri="{FF2B5EF4-FFF2-40B4-BE49-F238E27FC236}">
                <a16:creationId xmlns:a16="http://schemas.microsoft.com/office/drawing/2014/main" id="{03B331B2-B274-EC22-1788-A761854A55D2}"/>
              </a:ext>
            </a:extLst>
          </p:cNvPr>
          <p:cNvSpPr txBox="1"/>
          <p:nvPr/>
        </p:nvSpPr>
        <p:spPr>
          <a:xfrm>
            <a:off x="-1" y="4111846"/>
            <a:ext cx="6638224" cy="1384995"/>
          </a:xfrm>
          <a:prstGeom prst="rect">
            <a:avLst/>
          </a:prstGeom>
          <a:noFill/>
        </p:spPr>
        <p:txBody>
          <a:bodyPr wrap="square">
            <a:spAutoFit/>
          </a:bodyPr>
          <a:lstStyle/>
          <a:p>
            <a:pPr algn="just"/>
            <a:r>
              <a:rPr lang="en-US" sz="1400" dirty="0"/>
              <a:t>This study highlights that BS can be performed safely in the setting of LT and patients profit from BS with regard to comorbidities  related to obesity.</a:t>
            </a:r>
          </a:p>
          <a:p>
            <a:pPr algn="just"/>
            <a:endParaRPr lang="en-US" sz="1400" dirty="0"/>
          </a:p>
          <a:p>
            <a:pPr algn="just"/>
            <a:r>
              <a:rPr lang="en-US" sz="1400" dirty="0"/>
              <a:t>In long-term outcomes after LT, </a:t>
            </a:r>
            <a:r>
              <a:rPr lang="en-US" sz="1400" b="1" dirty="0"/>
              <a:t>excess BMI has been associated with an increased risk of steatohepatitis and hepatitis C recurrence, or the development of hepatocellular carcinoma along with impaired oncological outcomes</a:t>
            </a:r>
            <a:r>
              <a:rPr lang="en-US" sz="1400" dirty="0"/>
              <a:t>.</a:t>
            </a:r>
          </a:p>
        </p:txBody>
      </p:sp>
    </p:spTree>
    <p:extLst>
      <p:ext uri="{BB962C8B-B14F-4D97-AF65-F5344CB8AC3E}">
        <p14:creationId xmlns:p14="http://schemas.microsoft.com/office/powerpoint/2010/main" val="22747895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E960C-1F5D-0EF7-7004-913ABE0C9211}"/>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834E8070-5E08-C70E-1F45-ACBF04E62756}"/>
              </a:ext>
            </a:extLst>
          </p:cNvPr>
          <p:cNvSpPr txBox="1">
            <a:spLocks/>
          </p:cNvSpPr>
          <p:nvPr/>
        </p:nvSpPr>
        <p:spPr>
          <a:xfrm>
            <a:off x="115504" y="-1"/>
            <a:ext cx="4543124"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9BA32125-DCD7-F56E-427D-FC3576271137}"/>
              </a:ext>
            </a:extLst>
          </p:cNvPr>
          <p:cNvSpPr txBox="1"/>
          <p:nvPr/>
        </p:nvSpPr>
        <p:spPr>
          <a:xfrm>
            <a:off x="5823284" y="94466"/>
            <a:ext cx="6699184" cy="369332"/>
          </a:xfrm>
          <a:prstGeom prst="rect">
            <a:avLst/>
          </a:prstGeom>
          <a:noFill/>
        </p:spPr>
        <p:txBody>
          <a:bodyPr wrap="square" rtlCol="0">
            <a:spAutoFit/>
          </a:bodyPr>
          <a:lstStyle/>
          <a:p>
            <a:pPr algn="just"/>
            <a:r>
              <a:rPr lang="en-US" b="1" dirty="0">
                <a:solidFill>
                  <a:schemeClr val="tx2"/>
                </a:solidFill>
              </a:rPr>
              <a:t>Obesity, organ </a:t>
            </a:r>
            <a:r>
              <a:rPr lang="en-US" b="1" dirty="0" err="1">
                <a:solidFill>
                  <a:schemeClr val="tx2"/>
                </a:solidFill>
              </a:rPr>
              <a:t>failure,end</a:t>
            </a:r>
            <a:r>
              <a:rPr lang="it-IT" b="1" dirty="0">
                <a:solidFill>
                  <a:schemeClr val="tx2"/>
                </a:solidFill>
              </a:rPr>
              <a:t>-stage </a:t>
            </a:r>
            <a:r>
              <a:rPr lang="it-IT" b="1" dirty="0" err="1">
                <a:solidFill>
                  <a:schemeClr val="tx2"/>
                </a:solidFill>
              </a:rPr>
              <a:t>liver</a:t>
            </a:r>
            <a:r>
              <a:rPr lang="it-IT" b="1" dirty="0">
                <a:solidFill>
                  <a:schemeClr val="tx2"/>
                </a:solidFill>
              </a:rPr>
              <a:t> </a:t>
            </a:r>
            <a:r>
              <a:rPr lang="it-IT" b="1" dirty="0" err="1">
                <a:solidFill>
                  <a:schemeClr val="tx2"/>
                </a:solidFill>
              </a:rPr>
              <a:t>disease</a:t>
            </a:r>
            <a:r>
              <a:rPr lang="it-IT" b="1" dirty="0">
                <a:solidFill>
                  <a:schemeClr val="tx2"/>
                </a:solidFill>
              </a:rPr>
              <a:t> and </a:t>
            </a:r>
            <a:r>
              <a:rPr lang="it-IT" b="1" dirty="0" err="1">
                <a:solidFill>
                  <a:schemeClr val="tx2"/>
                </a:solidFill>
              </a:rPr>
              <a:t>transplantation</a:t>
            </a:r>
            <a:endParaRPr lang="it-IT" b="1" dirty="0">
              <a:solidFill>
                <a:schemeClr val="tx2"/>
              </a:solidFill>
            </a:endParaRPr>
          </a:p>
        </p:txBody>
      </p:sp>
      <p:pic>
        <p:nvPicPr>
          <p:cNvPr id="4" name="Immagine 3">
            <a:extLst>
              <a:ext uri="{FF2B5EF4-FFF2-40B4-BE49-F238E27FC236}">
                <a16:creationId xmlns:a16="http://schemas.microsoft.com/office/drawing/2014/main" id="{474F5E66-21DC-332C-46C7-73D12C116B3D}"/>
              </a:ext>
            </a:extLst>
          </p:cNvPr>
          <p:cNvPicPr>
            <a:picLocks noChangeAspect="1"/>
          </p:cNvPicPr>
          <p:nvPr/>
        </p:nvPicPr>
        <p:blipFill>
          <a:blip r:embed="rId2"/>
          <a:srcRect l="5836" t="11263" r="6136" b="16877"/>
          <a:stretch/>
        </p:blipFill>
        <p:spPr>
          <a:xfrm>
            <a:off x="4812632" y="51286"/>
            <a:ext cx="1010652" cy="825023"/>
          </a:xfrm>
          <a:prstGeom prst="rect">
            <a:avLst/>
          </a:prstGeom>
        </p:spPr>
      </p:pic>
      <p:pic>
        <p:nvPicPr>
          <p:cNvPr id="7" name="Immagine 6">
            <a:extLst>
              <a:ext uri="{FF2B5EF4-FFF2-40B4-BE49-F238E27FC236}">
                <a16:creationId xmlns:a16="http://schemas.microsoft.com/office/drawing/2014/main" id="{F9F09EFA-4024-FF9B-56A3-DF362610222F}"/>
              </a:ext>
            </a:extLst>
          </p:cNvPr>
          <p:cNvPicPr>
            <a:picLocks noChangeAspect="1"/>
          </p:cNvPicPr>
          <p:nvPr/>
        </p:nvPicPr>
        <p:blipFill>
          <a:blip r:embed="rId3"/>
          <a:stretch>
            <a:fillRect/>
          </a:stretch>
        </p:blipFill>
        <p:spPr>
          <a:xfrm>
            <a:off x="115504" y="919489"/>
            <a:ext cx="6599345" cy="4666868"/>
          </a:xfrm>
          <a:prstGeom prst="rect">
            <a:avLst/>
          </a:prstGeom>
        </p:spPr>
      </p:pic>
      <p:pic>
        <p:nvPicPr>
          <p:cNvPr id="8" name="Immagine 7" descr="tab1">
            <a:extLst>
              <a:ext uri="{FF2B5EF4-FFF2-40B4-BE49-F238E27FC236}">
                <a16:creationId xmlns:a16="http://schemas.microsoft.com/office/drawing/2014/main" id="{6B4FAE4D-8B41-CEC3-881E-89529D67394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10333" y="1061052"/>
            <a:ext cx="5166163" cy="3703454"/>
          </a:xfrm>
          <a:prstGeom prst="rect">
            <a:avLst/>
          </a:prstGeom>
          <a:noFill/>
          <a:ln>
            <a:noFill/>
          </a:ln>
        </p:spPr>
      </p:pic>
    </p:spTree>
    <p:extLst>
      <p:ext uri="{BB962C8B-B14F-4D97-AF65-F5344CB8AC3E}">
        <p14:creationId xmlns:p14="http://schemas.microsoft.com/office/powerpoint/2010/main" val="12445403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869D92-4779-5ECA-4530-5720D8F9C671}"/>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2BBD27E4-48E1-ED79-F481-FBC75EB38B11}"/>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A584DFCF-F694-912F-BC84-7000646970DB}"/>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95D87D8F-B760-57DC-C138-94B8D27FAA95}"/>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8" name="CasellaDiTesto 7">
            <a:extLst>
              <a:ext uri="{FF2B5EF4-FFF2-40B4-BE49-F238E27FC236}">
                <a16:creationId xmlns:a16="http://schemas.microsoft.com/office/drawing/2014/main" id="{E69C2405-A7FE-53D7-0540-0E45FC309D30}"/>
              </a:ext>
            </a:extLst>
          </p:cNvPr>
          <p:cNvSpPr txBox="1"/>
          <p:nvPr/>
        </p:nvSpPr>
        <p:spPr>
          <a:xfrm>
            <a:off x="-9144" y="5834504"/>
            <a:ext cx="12192000" cy="265457"/>
          </a:xfrm>
          <a:prstGeom prst="rect">
            <a:avLst/>
          </a:prstGeom>
          <a:noFill/>
        </p:spPr>
        <p:txBody>
          <a:bodyPr wrap="square">
            <a:spAutoFit/>
          </a:bodyPr>
          <a:lstStyle/>
          <a:p>
            <a:pPr marR="0" lvl="0" algn="just">
              <a:lnSpc>
                <a:spcPct val="107000"/>
              </a:lnSpc>
            </a:pP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de Barros, F., Cardoso </a:t>
            </a: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Faleiro</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Uba, P. Liver transplantation and bariatric surgery: a new surgical reality: a systematic review of the best time for bariatric surgery. Updates Surg 73, 1615–1622 (2021). </a:t>
            </a:r>
            <a:endPar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magine 8">
            <a:extLst>
              <a:ext uri="{FF2B5EF4-FFF2-40B4-BE49-F238E27FC236}">
                <a16:creationId xmlns:a16="http://schemas.microsoft.com/office/drawing/2014/main" id="{0BE258AB-959D-0B8A-37BF-6241ED469BA5}"/>
              </a:ext>
            </a:extLst>
          </p:cNvPr>
          <p:cNvPicPr>
            <a:picLocks noChangeAspect="1"/>
          </p:cNvPicPr>
          <p:nvPr/>
        </p:nvPicPr>
        <p:blipFill>
          <a:blip r:embed="rId3"/>
          <a:stretch>
            <a:fillRect/>
          </a:stretch>
        </p:blipFill>
        <p:spPr>
          <a:xfrm>
            <a:off x="0" y="634027"/>
            <a:ext cx="4411102" cy="1255869"/>
          </a:xfrm>
          <a:prstGeom prst="rect">
            <a:avLst/>
          </a:prstGeom>
        </p:spPr>
      </p:pic>
      <p:sp>
        <p:nvSpPr>
          <p:cNvPr id="10" name="CasellaDiTesto 9">
            <a:extLst>
              <a:ext uri="{FF2B5EF4-FFF2-40B4-BE49-F238E27FC236}">
                <a16:creationId xmlns:a16="http://schemas.microsoft.com/office/drawing/2014/main" id="{27DF511E-6EAF-5B55-380F-FA1EDDB253AC}"/>
              </a:ext>
            </a:extLst>
          </p:cNvPr>
          <p:cNvSpPr txBox="1"/>
          <p:nvPr/>
        </p:nvSpPr>
        <p:spPr>
          <a:xfrm>
            <a:off x="2690125" y="495528"/>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2021</a:t>
            </a:r>
          </a:p>
        </p:txBody>
      </p:sp>
      <p:pic>
        <p:nvPicPr>
          <p:cNvPr id="11" name="Immagine 10">
            <a:extLst>
              <a:ext uri="{FF2B5EF4-FFF2-40B4-BE49-F238E27FC236}">
                <a16:creationId xmlns:a16="http://schemas.microsoft.com/office/drawing/2014/main" id="{87C62ECC-AEEB-4D8C-E08E-4838E4FA244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93568" y="851791"/>
            <a:ext cx="5403944" cy="4893154"/>
          </a:xfrm>
          <a:prstGeom prst="rect">
            <a:avLst/>
          </a:prstGeom>
          <a:noFill/>
          <a:ln>
            <a:noFill/>
          </a:ln>
        </p:spPr>
      </p:pic>
      <p:pic>
        <p:nvPicPr>
          <p:cNvPr id="12" name="Immagine 11">
            <a:extLst>
              <a:ext uri="{FF2B5EF4-FFF2-40B4-BE49-F238E27FC236}">
                <a16:creationId xmlns:a16="http://schemas.microsoft.com/office/drawing/2014/main" id="{93A8920A-68CA-A89D-F663-9FDF789CB5FF}"/>
              </a:ext>
            </a:extLst>
          </p:cNvPr>
          <p:cNvPicPr>
            <a:picLocks noChangeAspect="1"/>
          </p:cNvPicPr>
          <p:nvPr/>
        </p:nvPicPr>
        <p:blipFill>
          <a:blip r:embed="rId5"/>
          <a:stretch>
            <a:fillRect/>
          </a:stretch>
        </p:blipFill>
        <p:spPr>
          <a:xfrm>
            <a:off x="219456" y="2151961"/>
            <a:ext cx="6120914" cy="2383743"/>
          </a:xfrm>
          <a:prstGeom prst="rect">
            <a:avLst/>
          </a:prstGeom>
        </p:spPr>
      </p:pic>
      <p:sp>
        <p:nvSpPr>
          <p:cNvPr id="13" name="Ovale 12">
            <a:extLst>
              <a:ext uri="{FF2B5EF4-FFF2-40B4-BE49-F238E27FC236}">
                <a16:creationId xmlns:a16="http://schemas.microsoft.com/office/drawing/2014/main" id="{324BCCD2-3FCE-123D-85B2-D94007CD6B50}"/>
              </a:ext>
            </a:extLst>
          </p:cNvPr>
          <p:cNvSpPr/>
          <p:nvPr/>
        </p:nvSpPr>
        <p:spPr>
          <a:xfrm>
            <a:off x="2279435" y="2178973"/>
            <a:ext cx="667512" cy="256032"/>
          </a:xfrm>
          <a:prstGeom prst="ellipse">
            <a:avLst/>
          </a:prstGeom>
          <a:no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Tree>
    <p:extLst>
      <p:ext uri="{BB962C8B-B14F-4D97-AF65-F5344CB8AC3E}">
        <p14:creationId xmlns:p14="http://schemas.microsoft.com/office/powerpoint/2010/main" val="35084978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903EE-8825-A54A-1713-49B7DB882500}"/>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54F723B9-D991-B056-7B4B-A653AA5F2360}"/>
              </a:ext>
            </a:extLst>
          </p:cNvPr>
          <p:cNvSpPr txBox="1">
            <a:spLocks/>
          </p:cNvSpPr>
          <p:nvPr/>
        </p:nvSpPr>
        <p:spPr>
          <a:xfrm>
            <a:off x="0" y="0"/>
            <a:ext cx="5553777"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0E54BD32-04A9-8C76-7696-7960A23DD06F}"/>
              </a:ext>
            </a:extLst>
          </p:cNvPr>
          <p:cNvSpPr txBox="1"/>
          <p:nvPr/>
        </p:nvSpPr>
        <p:spPr>
          <a:xfrm>
            <a:off x="7560324" y="651"/>
            <a:ext cx="4631676" cy="368027"/>
          </a:xfrm>
          <a:prstGeom prst="rect">
            <a:avLst/>
          </a:prstGeom>
          <a:noFill/>
        </p:spPr>
        <p:txBody>
          <a:bodyPr wrap="square" rtlCol="0">
            <a:spAutoFit/>
          </a:bodyPr>
          <a:lstStyle/>
          <a:p>
            <a:pPr algn="just"/>
            <a:r>
              <a:rPr lang="it-IT" b="1" dirty="0">
                <a:solidFill>
                  <a:schemeClr val="tx2"/>
                </a:solidFill>
              </a:rPr>
              <a:t>MBS and </a:t>
            </a:r>
            <a:r>
              <a:rPr lang="it-IT" b="1" dirty="0" err="1">
                <a:solidFill>
                  <a:schemeClr val="tx2"/>
                </a:solidFill>
              </a:rPr>
              <a:t>Liver</a:t>
            </a:r>
            <a:r>
              <a:rPr lang="it-IT" b="1" dirty="0">
                <a:solidFill>
                  <a:schemeClr val="tx2"/>
                </a:solidFill>
              </a:rPr>
              <a:t> </a:t>
            </a:r>
            <a:r>
              <a:rPr lang="it-IT" b="1" dirty="0" err="1">
                <a:solidFill>
                  <a:schemeClr val="tx2"/>
                </a:solidFill>
              </a:rPr>
              <a:t>Transplant</a:t>
            </a:r>
            <a:r>
              <a:rPr lang="it-IT" b="1" dirty="0">
                <a:solidFill>
                  <a:schemeClr val="tx2"/>
                </a:solidFill>
              </a:rPr>
              <a:t>: </a:t>
            </a:r>
            <a:r>
              <a:rPr lang="it-IT" b="1" dirty="0" err="1">
                <a:solidFill>
                  <a:schemeClr val="tx2"/>
                </a:solidFill>
              </a:rPr>
              <a:t>where</a:t>
            </a:r>
            <a:r>
              <a:rPr lang="it-IT" b="1" dirty="0">
                <a:solidFill>
                  <a:schemeClr val="tx2"/>
                </a:solidFill>
              </a:rPr>
              <a:t> are </a:t>
            </a:r>
            <a:r>
              <a:rPr lang="it-IT" b="1" dirty="0" err="1">
                <a:solidFill>
                  <a:schemeClr val="tx2"/>
                </a:solidFill>
              </a:rPr>
              <a:t>we</a:t>
            </a:r>
            <a:r>
              <a:rPr lang="it-IT" b="1" dirty="0">
                <a:solidFill>
                  <a:schemeClr val="tx2"/>
                </a:solidFill>
              </a:rPr>
              <a:t> </a:t>
            </a:r>
            <a:r>
              <a:rPr lang="it-IT" b="1" dirty="0" err="1">
                <a:solidFill>
                  <a:schemeClr val="tx2"/>
                </a:solidFill>
              </a:rPr>
              <a:t>now</a:t>
            </a:r>
            <a:r>
              <a:rPr lang="it-IT" b="1" dirty="0">
                <a:solidFill>
                  <a:schemeClr val="tx2"/>
                </a:solidFill>
              </a:rPr>
              <a:t>?</a:t>
            </a:r>
          </a:p>
        </p:txBody>
      </p:sp>
      <p:pic>
        <p:nvPicPr>
          <p:cNvPr id="4" name="Immagine 3">
            <a:extLst>
              <a:ext uri="{FF2B5EF4-FFF2-40B4-BE49-F238E27FC236}">
                <a16:creationId xmlns:a16="http://schemas.microsoft.com/office/drawing/2014/main" id="{58B7D4AF-4D63-D89F-1113-E3248C403674}"/>
              </a:ext>
            </a:extLst>
          </p:cNvPr>
          <p:cNvPicPr>
            <a:picLocks noChangeAspect="1"/>
          </p:cNvPicPr>
          <p:nvPr/>
        </p:nvPicPr>
        <p:blipFill>
          <a:blip r:embed="rId2"/>
          <a:srcRect l="5836" t="11263" r="6136" b="16877"/>
          <a:stretch/>
        </p:blipFill>
        <p:spPr>
          <a:xfrm>
            <a:off x="6876449" y="12062"/>
            <a:ext cx="683875" cy="558266"/>
          </a:xfrm>
          <a:prstGeom prst="rect">
            <a:avLst/>
          </a:prstGeom>
        </p:spPr>
      </p:pic>
      <p:sp>
        <p:nvSpPr>
          <p:cNvPr id="8" name="CasellaDiTesto 7">
            <a:extLst>
              <a:ext uri="{FF2B5EF4-FFF2-40B4-BE49-F238E27FC236}">
                <a16:creationId xmlns:a16="http://schemas.microsoft.com/office/drawing/2014/main" id="{4892CF45-1421-1C10-4B35-724B81DA3E1E}"/>
              </a:ext>
            </a:extLst>
          </p:cNvPr>
          <p:cNvSpPr txBox="1"/>
          <p:nvPr/>
        </p:nvSpPr>
        <p:spPr>
          <a:xfrm>
            <a:off x="0" y="5834504"/>
            <a:ext cx="12182856" cy="265457"/>
          </a:xfrm>
          <a:prstGeom prst="rect">
            <a:avLst/>
          </a:prstGeom>
          <a:noFill/>
        </p:spPr>
        <p:txBody>
          <a:bodyPr wrap="square">
            <a:spAutoFit/>
          </a:bodyPr>
          <a:lstStyle/>
          <a:p>
            <a:pPr marR="0" lvl="0" algn="just">
              <a:lnSpc>
                <a:spcPct val="107000"/>
              </a:lnSpc>
            </a:pP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de Barros, F., Cardoso </a:t>
            </a:r>
            <a:r>
              <a:rPr lang="en-US" sz="1100" kern="100" dirty="0" err="1">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Faleiro</a:t>
            </a:r>
            <a:r>
              <a:rPr lang="en-US"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 Uba, P. Liver transplantation and bariatric surgery: a new surgical reality: a systematic review of the best time for bariatric surgery. Updates Surg 73, 1615–1622 (2021). </a:t>
            </a:r>
            <a:endParaRPr lang="it-IT" sz="1100"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Immagine 8">
            <a:extLst>
              <a:ext uri="{FF2B5EF4-FFF2-40B4-BE49-F238E27FC236}">
                <a16:creationId xmlns:a16="http://schemas.microsoft.com/office/drawing/2014/main" id="{FB3AF515-932A-C4F5-54F6-0FA0100132E9}"/>
              </a:ext>
            </a:extLst>
          </p:cNvPr>
          <p:cNvPicPr>
            <a:picLocks noChangeAspect="1"/>
          </p:cNvPicPr>
          <p:nvPr/>
        </p:nvPicPr>
        <p:blipFill>
          <a:blip r:embed="rId3"/>
          <a:stretch>
            <a:fillRect/>
          </a:stretch>
        </p:blipFill>
        <p:spPr>
          <a:xfrm>
            <a:off x="0" y="634027"/>
            <a:ext cx="4411102" cy="1255869"/>
          </a:xfrm>
          <a:prstGeom prst="rect">
            <a:avLst/>
          </a:prstGeom>
        </p:spPr>
      </p:pic>
      <p:sp>
        <p:nvSpPr>
          <p:cNvPr id="10" name="CasellaDiTesto 9">
            <a:extLst>
              <a:ext uri="{FF2B5EF4-FFF2-40B4-BE49-F238E27FC236}">
                <a16:creationId xmlns:a16="http://schemas.microsoft.com/office/drawing/2014/main" id="{43F9586B-9FC2-3F46-FC01-5B9682285884}"/>
              </a:ext>
            </a:extLst>
          </p:cNvPr>
          <p:cNvSpPr txBox="1"/>
          <p:nvPr/>
        </p:nvSpPr>
        <p:spPr>
          <a:xfrm>
            <a:off x="2690125" y="495528"/>
            <a:ext cx="513644" cy="276999"/>
          </a:xfrm>
          <a:prstGeom prst="rect">
            <a:avLst/>
          </a:prstGeom>
          <a:noFill/>
          <a:ln>
            <a:solidFill>
              <a:srgbClr val="000090"/>
            </a:solidFill>
          </a:ln>
        </p:spPr>
        <p:txBody>
          <a:bodyPr wrap="square" rtlCol="0">
            <a:spAutoFit/>
          </a:bodyPr>
          <a:lstStyle/>
          <a:p>
            <a:r>
              <a:rPr lang="it-IT" sz="1200" b="1" dirty="0">
                <a:solidFill>
                  <a:srgbClr val="000090"/>
                </a:solidFill>
              </a:rPr>
              <a:t>2021</a:t>
            </a:r>
          </a:p>
        </p:txBody>
      </p:sp>
      <p:pic>
        <p:nvPicPr>
          <p:cNvPr id="5" name="Immagine 4">
            <a:extLst>
              <a:ext uri="{FF2B5EF4-FFF2-40B4-BE49-F238E27FC236}">
                <a16:creationId xmlns:a16="http://schemas.microsoft.com/office/drawing/2014/main" id="{579EAE08-50DF-D39C-80CF-AE3A4E75A5CC}"/>
              </a:ext>
            </a:extLst>
          </p:cNvPr>
          <p:cNvPicPr>
            <a:picLocks noChangeAspect="1"/>
          </p:cNvPicPr>
          <p:nvPr/>
        </p:nvPicPr>
        <p:blipFill>
          <a:blip r:embed="rId4"/>
          <a:stretch>
            <a:fillRect/>
          </a:stretch>
        </p:blipFill>
        <p:spPr>
          <a:xfrm>
            <a:off x="6071086" y="671204"/>
            <a:ext cx="6120914" cy="2115495"/>
          </a:xfrm>
          <a:prstGeom prst="rect">
            <a:avLst/>
          </a:prstGeom>
        </p:spPr>
      </p:pic>
      <p:pic>
        <p:nvPicPr>
          <p:cNvPr id="6" name="Immagine 5">
            <a:extLst>
              <a:ext uri="{FF2B5EF4-FFF2-40B4-BE49-F238E27FC236}">
                <a16:creationId xmlns:a16="http://schemas.microsoft.com/office/drawing/2014/main" id="{677125C6-A835-9AB0-3224-00EA3A83BC60}"/>
              </a:ext>
            </a:extLst>
          </p:cNvPr>
          <p:cNvPicPr>
            <a:picLocks noChangeAspect="1"/>
          </p:cNvPicPr>
          <p:nvPr/>
        </p:nvPicPr>
        <p:blipFill>
          <a:blip r:embed="rId5"/>
          <a:stretch>
            <a:fillRect/>
          </a:stretch>
        </p:blipFill>
        <p:spPr>
          <a:xfrm>
            <a:off x="7068311" y="2841548"/>
            <a:ext cx="5004689" cy="2920354"/>
          </a:xfrm>
          <a:prstGeom prst="rect">
            <a:avLst/>
          </a:prstGeom>
        </p:spPr>
      </p:pic>
      <p:pic>
        <p:nvPicPr>
          <p:cNvPr id="7" name="Immagine 6">
            <a:extLst>
              <a:ext uri="{FF2B5EF4-FFF2-40B4-BE49-F238E27FC236}">
                <a16:creationId xmlns:a16="http://schemas.microsoft.com/office/drawing/2014/main" id="{E46B9EE4-1ACE-B10C-D0C2-7584D16A892C}"/>
              </a:ext>
            </a:extLst>
          </p:cNvPr>
          <p:cNvPicPr>
            <a:picLocks noChangeAspect="1"/>
          </p:cNvPicPr>
          <p:nvPr/>
        </p:nvPicPr>
        <p:blipFill>
          <a:blip r:embed="rId6"/>
          <a:stretch>
            <a:fillRect/>
          </a:stretch>
        </p:blipFill>
        <p:spPr>
          <a:xfrm>
            <a:off x="290615" y="1944745"/>
            <a:ext cx="3283350" cy="3744556"/>
          </a:xfrm>
          <a:prstGeom prst="rect">
            <a:avLst/>
          </a:prstGeom>
        </p:spPr>
      </p:pic>
      <p:pic>
        <p:nvPicPr>
          <p:cNvPr id="13" name="Immagine 12">
            <a:extLst>
              <a:ext uri="{FF2B5EF4-FFF2-40B4-BE49-F238E27FC236}">
                <a16:creationId xmlns:a16="http://schemas.microsoft.com/office/drawing/2014/main" id="{4F1A8287-9A08-588C-A7C2-3E3DC6AED794}"/>
              </a:ext>
            </a:extLst>
          </p:cNvPr>
          <p:cNvPicPr>
            <a:picLocks noChangeAspect="1"/>
          </p:cNvPicPr>
          <p:nvPr/>
        </p:nvPicPr>
        <p:blipFill>
          <a:blip r:embed="rId7"/>
          <a:stretch>
            <a:fillRect/>
          </a:stretch>
        </p:blipFill>
        <p:spPr>
          <a:xfrm>
            <a:off x="3817635" y="1862199"/>
            <a:ext cx="1336739" cy="1336739"/>
          </a:xfrm>
          <a:prstGeom prst="rect">
            <a:avLst/>
          </a:prstGeom>
        </p:spPr>
      </p:pic>
      <p:pic>
        <p:nvPicPr>
          <p:cNvPr id="14" name="Immagine 13">
            <a:extLst>
              <a:ext uri="{FF2B5EF4-FFF2-40B4-BE49-F238E27FC236}">
                <a16:creationId xmlns:a16="http://schemas.microsoft.com/office/drawing/2014/main" id="{FCD8945A-3B54-50FA-1F68-C7BCC8A6AD0F}"/>
              </a:ext>
            </a:extLst>
          </p:cNvPr>
          <p:cNvPicPr>
            <a:picLocks noChangeAspect="1"/>
          </p:cNvPicPr>
          <p:nvPr/>
        </p:nvPicPr>
        <p:blipFill>
          <a:blip r:embed="rId8"/>
          <a:stretch>
            <a:fillRect/>
          </a:stretch>
        </p:blipFill>
        <p:spPr>
          <a:xfrm>
            <a:off x="3638690" y="3672774"/>
            <a:ext cx="3364896" cy="1749491"/>
          </a:xfrm>
          <a:prstGeom prst="rect">
            <a:avLst/>
          </a:prstGeom>
        </p:spPr>
      </p:pic>
      <p:sp>
        <p:nvSpPr>
          <p:cNvPr id="15" name="Ovale 14">
            <a:extLst>
              <a:ext uri="{FF2B5EF4-FFF2-40B4-BE49-F238E27FC236}">
                <a16:creationId xmlns:a16="http://schemas.microsoft.com/office/drawing/2014/main" id="{5479CC77-5CE1-2969-8932-64CCE8E783CB}"/>
              </a:ext>
            </a:extLst>
          </p:cNvPr>
          <p:cNvSpPr/>
          <p:nvPr/>
        </p:nvSpPr>
        <p:spPr>
          <a:xfrm>
            <a:off x="8284464" y="914400"/>
            <a:ext cx="667512" cy="256032"/>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Ovale 15">
            <a:extLst>
              <a:ext uri="{FF2B5EF4-FFF2-40B4-BE49-F238E27FC236}">
                <a16:creationId xmlns:a16="http://schemas.microsoft.com/office/drawing/2014/main" id="{3D108300-9384-8B94-B7CD-91ED1FAF57C3}"/>
              </a:ext>
            </a:extLst>
          </p:cNvPr>
          <p:cNvSpPr/>
          <p:nvPr/>
        </p:nvSpPr>
        <p:spPr>
          <a:xfrm>
            <a:off x="8814816" y="2841548"/>
            <a:ext cx="347472" cy="188347"/>
          </a:xfrm>
          <a:prstGeom prst="ellipse">
            <a:avLst/>
          </a:prstGeom>
          <a:noFill/>
          <a:ln>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596729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45532-B655-6248-6CA4-813AB580F78D}"/>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E635C77A-8FC3-7CB9-389A-E0E0CD274172}"/>
              </a:ext>
            </a:extLst>
          </p:cNvPr>
          <p:cNvSpPr txBox="1">
            <a:spLocks/>
          </p:cNvSpPr>
          <p:nvPr/>
        </p:nvSpPr>
        <p:spPr>
          <a:xfrm>
            <a:off x="115504" y="-1"/>
            <a:ext cx="4543124"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46B34CB8-9960-972D-963D-59412D3BEB70}"/>
              </a:ext>
            </a:extLst>
          </p:cNvPr>
          <p:cNvSpPr txBox="1"/>
          <p:nvPr/>
        </p:nvSpPr>
        <p:spPr>
          <a:xfrm>
            <a:off x="5823284" y="94466"/>
            <a:ext cx="6699184" cy="307777"/>
          </a:xfrm>
          <a:prstGeom prst="rect">
            <a:avLst/>
          </a:prstGeom>
          <a:noFill/>
        </p:spPr>
        <p:txBody>
          <a:bodyPr wrap="square" rtlCol="0">
            <a:spAutoFit/>
          </a:bodyPr>
          <a:lstStyle/>
          <a:p>
            <a:pPr algn="just"/>
            <a:r>
              <a:rPr lang="en-US" sz="1400" b="1" dirty="0">
                <a:solidFill>
                  <a:schemeClr val="tx2"/>
                </a:solidFill>
              </a:rPr>
              <a:t>Obesity, organ </a:t>
            </a:r>
            <a:r>
              <a:rPr lang="en-US" sz="1400" b="1" dirty="0" err="1">
                <a:solidFill>
                  <a:schemeClr val="tx2"/>
                </a:solidFill>
              </a:rPr>
              <a:t>failure,end</a:t>
            </a:r>
            <a:r>
              <a:rPr lang="it-IT" sz="1400" b="1" dirty="0">
                <a:solidFill>
                  <a:schemeClr val="tx2"/>
                </a:solidFill>
              </a:rPr>
              <a:t>-stage </a:t>
            </a:r>
            <a:r>
              <a:rPr lang="it-IT" sz="1400" b="1" dirty="0" err="1">
                <a:solidFill>
                  <a:schemeClr val="tx2"/>
                </a:solidFill>
              </a:rPr>
              <a:t>liver</a:t>
            </a:r>
            <a:r>
              <a:rPr lang="it-IT" sz="1400" b="1" dirty="0">
                <a:solidFill>
                  <a:schemeClr val="tx2"/>
                </a:solidFill>
              </a:rPr>
              <a:t> </a:t>
            </a:r>
            <a:r>
              <a:rPr lang="it-IT" sz="1400" b="1" dirty="0" err="1">
                <a:solidFill>
                  <a:schemeClr val="tx2"/>
                </a:solidFill>
              </a:rPr>
              <a:t>disease</a:t>
            </a:r>
            <a:r>
              <a:rPr lang="it-IT" sz="1400" b="1" dirty="0">
                <a:solidFill>
                  <a:schemeClr val="tx2"/>
                </a:solidFill>
              </a:rPr>
              <a:t> and </a:t>
            </a:r>
            <a:r>
              <a:rPr lang="it-IT" sz="1400" b="1" dirty="0" err="1">
                <a:solidFill>
                  <a:schemeClr val="tx2"/>
                </a:solidFill>
              </a:rPr>
              <a:t>transplantation</a:t>
            </a:r>
            <a:endParaRPr lang="it-IT" sz="1400" b="1" dirty="0">
              <a:solidFill>
                <a:schemeClr val="tx2"/>
              </a:solidFill>
            </a:endParaRPr>
          </a:p>
        </p:txBody>
      </p:sp>
      <p:pic>
        <p:nvPicPr>
          <p:cNvPr id="4" name="Immagine 3">
            <a:extLst>
              <a:ext uri="{FF2B5EF4-FFF2-40B4-BE49-F238E27FC236}">
                <a16:creationId xmlns:a16="http://schemas.microsoft.com/office/drawing/2014/main" id="{DFB222EA-A63D-237A-CDAD-A8139372C087}"/>
              </a:ext>
            </a:extLst>
          </p:cNvPr>
          <p:cNvPicPr>
            <a:picLocks noChangeAspect="1"/>
          </p:cNvPicPr>
          <p:nvPr/>
        </p:nvPicPr>
        <p:blipFill>
          <a:blip r:embed="rId2"/>
          <a:srcRect l="5836" t="11263" r="6136" b="16877"/>
          <a:stretch/>
        </p:blipFill>
        <p:spPr>
          <a:xfrm>
            <a:off x="5022540" y="65853"/>
            <a:ext cx="683875" cy="558266"/>
          </a:xfrm>
          <a:prstGeom prst="rect">
            <a:avLst/>
          </a:prstGeom>
        </p:spPr>
      </p:pic>
      <p:pic>
        <p:nvPicPr>
          <p:cNvPr id="5" name="Immagine 4">
            <a:extLst>
              <a:ext uri="{FF2B5EF4-FFF2-40B4-BE49-F238E27FC236}">
                <a16:creationId xmlns:a16="http://schemas.microsoft.com/office/drawing/2014/main" id="{F7353D8F-26E9-8CFD-71B9-09EC9944C1AD}"/>
              </a:ext>
            </a:extLst>
          </p:cNvPr>
          <p:cNvPicPr>
            <a:picLocks noChangeAspect="1"/>
          </p:cNvPicPr>
          <p:nvPr/>
        </p:nvPicPr>
        <p:blipFill>
          <a:blip r:embed="rId3"/>
          <a:stretch>
            <a:fillRect/>
          </a:stretch>
        </p:blipFill>
        <p:spPr>
          <a:xfrm>
            <a:off x="0" y="611713"/>
            <a:ext cx="2705552" cy="991213"/>
          </a:xfrm>
          <a:prstGeom prst="rect">
            <a:avLst/>
          </a:prstGeom>
        </p:spPr>
      </p:pic>
      <p:sp>
        <p:nvSpPr>
          <p:cNvPr id="6" name="CasellaDiTesto 5">
            <a:extLst>
              <a:ext uri="{FF2B5EF4-FFF2-40B4-BE49-F238E27FC236}">
                <a16:creationId xmlns:a16="http://schemas.microsoft.com/office/drawing/2014/main" id="{047B3F9F-F2B6-29B7-C848-72B71A6BD1C3}"/>
              </a:ext>
            </a:extLst>
          </p:cNvPr>
          <p:cNvSpPr txBox="1"/>
          <p:nvPr/>
        </p:nvSpPr>
        <p:spPr>
          <a:xfrm>
            <a:off x="2705552" y="611713"/>
            <a:ext cx="565748" cy="307777"/>
          </a:xfrm>
          <a:prstGeom prst="rect">
            <a:avLst/>
          </a:prstGeom>
          <a:noFill/>
          <a:ln>
            <a:solidFill>
              <a:srgbClr val="000090"/>
            </a:solidFill>
          </a:ln>
        </p:spPr>
        <p:txBody>
          <a:bodyPr wrap="square" rtlCol="0">
            <a:spAutoFit/>
          </a:bodyPr>
          <a:lstStyle/>
          <a:p>
            <a:r>
              <a:rPr lang="it-IT" sz="1400" b="1" dirty="0">
                <a:solidFill>
                  <a:srgbClr val="000090"/>
                </a:solidFill>
              </a:rPr>
              <a:t>2024</a:t>
            </a:r>
          </a:p>
        </p:txBody>
      </p:sp>
      <p:pic>
        <p:nvPicPr>
          <p:cNvPr id="7" name="Immagine 6">
            <a:extLst>
              <a:ext uri="{FF2B5EF4-FFF2-40B4-BE49-F238E27FC236}">
                <a16:creationId xmlns:a16="http://schemas.microsoft.com/office/drawing/2014/main" id="{C46A8ED3-3AAF-E67A-C225-7434CA461F00}"/>
              </a:ext>
            </a:extLst>
          </p:cNvPr>
          <p:cNvPicPr>
            <a:picLocks noChangeAspect="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4462272" y="402243"/>
            <a:ext cx="7423966" cy="5655711"/>
          </a:xfrm>
          <a:prstGeom prst="rect">
            <a:avLst/>
          </a:prstGeom>
          <a:noFill/>
          <a:ln>
            <a:noFill/>
          </a:ln>
        </p:spPr>
      </p:pic>
      <p:sp>
        <p:nvSpPr>
          <p:cNvPr id="9" name="CasellaDiTesto 8">
            <a:extLst>
              <a:ext uri="{FF2B5EF4-FFF2-40B4-BE49-F238E27FC236}">
                <a16:creationId xmlns:a16="http://schemas.microsoft.com/office/drawing/2014/main" id="{8230646D-E0DF-8277-695C-549CBCD44999}"/>
              </a:ext>
            </a:extLst>
          </p:cNvPr>
          <p:cNvSpPr txBox="1"/>
          <p:nvPr/>
        </p:nvSpPr>
        <p:spPr>
          <a:xfrm>
            <a:off x="0" y="5350069"/>
            <a:ext cx="4462272" cy="600164"/>
          </a:xfrm>
          <a:prstGeom prst="rect">
            <a:avLst/>
          </a:prstGeom>
          <a:noFill/>
        </p:spPr>
        <p:txBody>
          <a:bodyPr wrap="square">
            <a:spAutoFit/>
          </a:bodyPr>
          <a:lstStyle/>
          <a:p>
            <a:pPr algn="just"/>
            <a:r>
              <a:rPr lang="it-IT" sz="1100" dirty="0">
                <a:solidFill>
                  <a:schemeClr val="tx2"/>
                </a:solidFill>
              </a:rPr>
              <a:t>Ghanem OM et al. </a:t>
            </a:r>
            <a:r>
              <a:rPr lang="it-IT" sz="1100" dirty="0" err="1">
                <a:solidFill>
                  <a:schemeClr val="tx2"/>
                </a:solidFill>
              </a:rPr>
              <a:t>Obesity</a:t>
            </a:r>
            <a:r>
              <a:rPr lang="it-IT" sz="1100" dirty="0">
                <a:solidFill>
                  <a:schemeClr val="tx2"/>
                </a:solidFill>
              </a:rPr>
              <a:t>, </a:t>
            </a:r>
            <a:r>
              <a:rPr lang="it-IT" sz="1100" dirty="0" err="1">
                <a:solidFill>
                  <a:schemeClr val="tx2"/>
                </a:solidFill>
              </a:rPr>
              <a:t>organ</a:t>
            </a:r>
            <a:r>
              <a:rPr lang="it-IT" sz="1100" dirty="0">
                <a:solidFill>
                  <a:schemeClr val="tx2"/>
                </a:solidFill>
              </a:rPr>
              <a:t> </a:t>
            </a:r>
            <a:r>
              <a:rPr lang="it-IT" sz="1100" dirty="0" err="1">
                <a:solidFill>
                  <a:schemeClr val="tx2"/>
                </a:solidFill>
              </a:rPr>
              <a:t>failure</a:t>
            </a:r>
            <a:r>
              <a:rPr lang="it-IT" sz="1100" dirty="0">
                <a:solidFill>
                  <a:schemeClr val="tx2"/>
                </a:solidFill>
              </a:rPr>
              <a:t>, and </a:t>
            </a:r>
            <a:r>
              <a:rPr lang="it-IT" sz="1100" dirty="0" err="1">
                <a:solidFill>
                  <a:schemeClr val="tx2"/>
                </a:solidFill>
              </a:rPr>
              <a:t>transplantation</a:t>
            </a:r>
            <a:r>
              <a:rPr lang="it-IT" sz="1100" dirty="0">
                <a:solidFill>
                  <a:schemeClr val="tx2"/>
                </a:solidFill>
              </a:rPr>
              <a:t>: a review of the </a:t>
            </a:r>
            <a:r>
              <a:rPr lang="it-IT" sz="1100" dirty="0" err="1">
                <a:solidFill>
                  <a:schemeClr val="tx2"/>
                </a:solidFill>
              </a:rPr>
              <a:t>role</a:t>
            </a:r>
            <a:r>
              <a:rPr lang="it-IT" sz="1100" dirty="0">
                <a:solidFill>
                  <a:schemeClr val="tx2"/>
                </a:solidFill>
              </a:rPr>
              <a:t> of </a:t>
            </a:r>
            <a:r>
              <a:rPr lang="it-IT" sz="1100" dirty="0" err="1">
                <a:solidFill>
                  <a:schemeClr val="tx2"/>
                </a:solidFill>
              </a:rPr>
              <a:t>metabolic</a:t>
            </a:r>
            <a:r>
              <a:rPr lang="it-IT" sz="1100" dirty="0">
                <a:solidFill>
                  <a:schemeClr val="tx2"/>
                </a:solidFill>
              </a:rPr>
              <a:t> and </a:t>
            </a:r>
            <a:r>
              <a:rPr lang="it-IT" sz="1100" dirty="0" err="1">
                <a:solidFill>
                  <a:schemeClr val="tx2"/>
                </a:solidFill>
              </a:rPr>
              <a:t>bariatric</a:t>
            </a:r>
            <a:r>
              <a:rPr lang="it-IT" sz="1100" dirty="0">
                <a:solidFill>
                  <a:schemeClr val="tx2"/>
                </a:solidFill>
              </a:rPr>
              <a:t> surgery in </a:t>
            </a:r>
            <a:r>
              <a:rPr lang="it-IT" sz="1100" dirty="0" err="1">
                <a:solidFill>
                  <a:schemeClr val="tx2"/>
                </a:solidFill>
              </a:rPr>
              <a:t>transplant</a:t>
            </a:r>
            <a:r>
              <a:rPr lang="it-IT" sz="1100" dirty="0">
                <a:solidFill>
                  <a:schemeClr val="tx2"/>
                </a:solidFill>
              </a:rPr>
              <a:t> </a:t>
            </a:r>
            <a:r>
              <a:rPr lang="it-IT" sz="1100" dirty="0" err="1">
                <a:solidFill>
                  <a:schemeClr val="tx2"/>
                </a:solidFill>
              </a:rPr>
              <a:t>candidates</a:t>
            </a:r>
            <a:r>
              <a:rPr lang="it-IT" sz="1100" dirty="0">
                <a:solidFill>
                  <a:schemeClr val="tx2"/>
                </a:solidFill>
              </a:rPr>
              <a:t> and </a:t>
            </a:r>
            <a:r>
              <a:rPr lang="it-IT" sz="1100" dirty="0" err="1">
                <a:solidFill>
                  <a:schemeClr val="tx2"/>
                </a:solidFill>
              </a:rPr>
              <a:t>recipients</a:t>
            </a:r>
            <a:r>
              <a:rPr lang="it-IT" sz="1100" dirty="0">
                <a:solidFill>
                  <a:schemeClr val="tx2"/>
                </a:solidFill>
              </a:rPr>
              <a:t>. </a:t>
            </a:r>
            <a:r>
              <a:rPr lang="it-IT" sz="1100" dirty="0" err="1">
                <a:solidFill>
                  <a:schemeClr val="tx2"/>
                </a:solidFill>
              </a:rPr>
              <a:t>Surg</a:t>
            </a:r>
            <a:r>
              <a:rPr lang="it-IT" sz="1100" dirty="0">
                <a:solidFill>
                  <a:schemeClr val="tx2"/>
                </a:solidFill>
              </a:rPr>
              <a:t> </a:t>
            </a:r>
            <a:r>
              <a:rPr lang="it-IT" sz="1100" dirty="0" err="1">
                <a:solidFill>
                  <a:schemeClr val="tx2"/>
                </a:solidFill>
              </a:rPr>
              <a:t>Endosc</a:t>
            </a:r>
            <a:r>
              <a:rPr lang="it-IT" sz="1100" dirty="0">
                <a:solidFill>
                  <a:schemeClr val="tx2"/>
                </a:solidFill>
              </a:rPr>
              <a:t>. 2024 Aug;38(8):4138-4151. </a:t>
            </a:r>
          </a:p>
        </p:txBody>
      </p:sp>
    </p:spTree>
    <p:extLst>
      <p:ext uri="{BB962C8B-B14F-4D97-AF65-F5344CB8AC3E}">
        <p14:creationId xmlns:p14="http://schemas.microsoft.com/office/powerpoint/2010/main" val="4216014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0CF56B1-10C8-C285-D5C7-ACDD786BE21A}"/>
              </a:ext>
            </a:extLst>
          </p:cNvPr>
          <p:cNvSpPr txBox="1"/>
          <p:nvPr/>
        </p:nvSpPr>
        <p:spPr>
          <a:xfrm>
            <a:off x="3291840" y="283464"/>
            <a:ext cx="5358384" cy="369332"/>
          </a:xfrm>
          <a:prstGeom prst="rect">
            <a:avLst/>
          </a:prstGeom>
          <a:noFill/>
        </p:spPr>
        <p:txBody>
          <a:bodyPr wrap="square" rtlCol="0">
            <a:spAutoFit/>
          </a:bodyPr>
          <a:lstStyle/>
          <a:p>
            <a:pPr algn="ctr"/>
            <a:r>
              <a:rPr lang="it-IT" b="1" dirty="0">
                <a:solidFill>
                  <a:srgbClr val="002060"/>
                </a:solidFill>
              </a:rPr>
              <a:t>TAKE HOME MESSAGES</a:t>
            </a:r>
          </a:p>
        </p:txBody>
      </p:sp>
      <p:pic>
        <p:nvPicPr>
          <p:cNvPr id="4" name="Immagine 3">
            <a:extLst>
              <a:ext uri="{FF2B5EF4-FFF2-40B4-BE49-F238E27FC236}">
                <a16:creationId xmlns:a16="http://schemas.microsoft.com/office/drawing/2014/main" id="{47353352-B2F5-A0BF-4FF0-B2A7A4AA606E}"/>
              </a:ext>
            </a:extLst>
          </p:cNvPr>
          <p:cNvPicPr>
            <a:picLocks noChangeAspect="1"/>
          </p:cNvPicPr>
          <p:nvPr/>
        </p:nvPicPr>
        <p:blipFill>
          <a:blip r:embed="rId2"/>
          <a:srcRect l="5836" t="11263" r="6136" b="16877"/>
          <a:stretch/>
        </p:blipFill>
        <p:spPr>
          <a:xfrm>
            <a:off x="3758345" y="188996"/>
            <a:ext cx="911020" cy="743691"/>
          </a:xfrm>
          <a:prstGeom prst="rect">
            <a:avLst/>
          </a:prstGeom>
        </p:spPr>
      </p:pic>
      <p:sp>
        <p:nvSpPr>
          <p:cNvPr id="6" name="CasellaDiTesto 5">
            <a:extLst>
              <a:ext uri="{FF2B5EF4-FFF2-40B4-BE49-F238E27FC236}">
                <a16:creationId xmlns:a16="http://schemas.microsoft.com/office/drawing/2014/main" id="{4EE98317-7D0B-CE5E-C19D-F987A550046C}"/>
              </a:ext>
            </a:extLst>
          </p:cNvPr>
          <p:cNvSpPr txBox="1"/>
          <p:nvPr/>
        </p:nvSpPr>
        <p:spPr>
          <a:xfrm>
            <a:off x="304038" y="1493499"/>
            <a:ext cx="11720322" cy="2739211"/>
          </a:xfrm>
          <a:prstGeom prst="rect">
            <a:avLst/>
          </a:prstGeom>
          <a:noFill/>
        </p:spPr>
        <p:txBody>
          <a:bodyPr wrap="square">
            <a:spAutoFit/>
          </a:bodyPr>
          <a:lstStyle/>
          <a:p>
            <a:pPr marL="285750" indent="-285750" algn="just">
              <a:buFont typeface="Arial" panose="020B0604020202020204" pitchFamily="34" charset="0"/>
              <a:buChar char="•"/>
            </a:pPr>
            <a:r>
              <a:rPr lang="en-US" sz="1400" dirty="0">
                <a:effectLst/>
                <a:latin typeface="Calibri" panose="020F0502020204030204" pitchFamily="34" charset="0"/>
                <a:ea typeface="Calibri" panose="020F0502020204030204" pitchFamily="34" charset="0"/>
                <a:cs typeface="Times New Roman" panose="02020603050405020304" pitchFamily="18" charset="0"/>
              </a:rPr>
              <a:t>There is general </a:t>
            </a:r>
            <a:r>
              <a:rPr lang="en-US"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lack in the literature of research </a:t>
            </a:r>
            <a:r>
              <a:rPr lang="en-US" sz="1400" dirty="0">
                <a:effectLst/>
                <a:latin typeface="Calibri" panose="020F0502020204030204" pitchFamily="34" charset="0"/>
                <a:ea typeface="Calibri" panose="020F0502020204030204" pitchFamily="34" charset="0"/>
                <a:cs typeface="Times New Roman" panose="02020603050405020304" pitchFamily="18" charset="0"/>
              </a:rPr>
              <a:t>concerning perioperative evaluation and management as well as early and late postoperative outcomes in patients with liver cirrhosis undergoing </a:t>
            </a:r>
            <a:r>
              <a:rPr lang="en-US" sz="1400" dirty="0" err="1">
                <a:effectLst/>
                <a:latin typeface="Calibri" panose="020F0502020204030204" pitchFamily="34" charset="0"/>
                <a:ea typeface="Calibri" panose="020F0502020204030204" pitchFamily="34" charset="0"/>
                <a:cs typeface="Times New Roman" panose="02020603050405020304" pitchFamily="18" charset="0"/>
              </a:rPr>
              <a:t>nonhepatic</a:t>
            </a:r>
            <a:r>
              <a:rPr lang="en-US" sz="1400" dirty="0">
                <a:effectLst/>
                <a:latin typeface="Calibri" panose="020F0502020204030204" pitchFamily="34" charset="0"/>
                <a:ea typeface="Calibri" panose="020F0502020204030204" pitchFamily="34" charset="0"/>
                <a:cs typeface="Times New Roman" panose="02020603050405020304" pitchFamily="18" charset="0"/>
              </a:rPr>
              <a:t> surgery.</a:t>
            </a:r>
          </a:p>
          <a:p>
            <a:pPr algn="just"/>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An </a:t>
            </a:r>
            <a:r>
              <a:rPr lang="en-US" sz="1400" b="1" kern="100"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extensive preoperative work-up </a:t>
            </a:r>
            <a:r>
              <a:rPr lang="en-US" sz="1400" kern="100" dirty="0">
                <a:effectLst/>
                <a:latin typeface="Calibri" panose="020F0502020204030204" pitchFamily="34" charset="0"/>
                <a:ea typeface="Calibri" panose="020F0502020204030204" pitchFamily="34" charset="0"/>
                <a:cs typeface="Times New Roman" panose="02020603050405020304" pitchFamily="18" charset="0"/>
              </a:rPr>
              <a:t>to identify the severity of liver disfunction is mandatory since every type of comorbidity, especially renal and cardiopulmonary, should be assessed preoperatively as it can furtherly affect postoperative outcomes.</a:t>
            </a:r>
          </a:p>
          <a:p>
            <a:pPr algn="just"/>
            <a:endParaRPr lang="it-IT" sz="1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Preoperative risk stratification</a:t>
            </a:r>
            <a:r>
              <a:rPr lang="en-US" sz="1400" dirty="0">
                <a:effectLst/>
                <a:latin typeface="Calibri" panose="020F0502020204030204" pitchFamily="34" charset="0"/>
                <a:ea typeface="Calibri" panose="020F0502020204030204" pitchFamily="34" charset="0"/>
                <a:cs typeface="Times New Roman" panose="02020603050405020304" pitchFamily="18" charset="0"/>
              </a:rPr>
              <a:t> leads to a more precise prediction of outcomes as </a:t>
            </a:r>
            <a:r>
              <a:rPr lang="en-US" sz="1400" b="1" dirty="0">
                <a:solidFill>
                  <a:srgbClr val="00206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Child-Pugh score A and MELD &lt;1</a:t>
            </a:r>
            <a:r>
              <a:rPr lang="en-US" sz="14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rPr>
              <a:t>0</a:t>
            </a:r>
            <a:r>
              <a:rPr lang="en-US" sz="1400" dirty="0">
                <a:effectLst/>
                <a:latin typeface="Calibri" panose="020F0502020204030204" pitchFamily="34" charset="0"/>
                <a:ea typeface="Calibri" panose="020F0502020204030204" pitchFamily="34" charset="0"/>
                <a:cs typeface="Times New Roman" panose="02020603050405020304" pitchFamily="18" charset="0"/>
              </a:rPr>
              <a:t> seem to be associated with a </a:t>
            </a:r>
            <a:r>
              <a:rPr lang="en-US"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minimal increase in postoperative mortality </a:t>
            </a:r>
            <a:r>
              <a:rPr lang="en-US" sz="1400" dirty="0">
                <a:effectLst/>
                <a:latin typeface="Calibri" panose="020F0502020204030204" pitchFamily="34" charset="0"/>
                <a:ea typeface="Calibri" panose="020F0502020204030204" pitchFamily="34" charset="0"/>
                <a:cs typeface="Times New Roman" panose="02020603050405020304" pitchFamily="18" charset="0"/>
              </a:rPr>
              <a:t>compared to patients with more severe liver conditions</a:t>
            </a:r>
            <a:endParaRPr lang="en-US" sz="1400" kern="100" dirty="0">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gn="just">
              <a:buFont typeface="Arial" panose="020B0604020202020204" pitchFamily="34" charset="0"/>
              <a:buChar char="•"/>
            </a:pPr>
            <a:r>
              <a:rPr lang="en-US" sz="1400" b="1" dirty="0">
                <a:solidFill>
                  <a:srgbClr val="002060"/>
                </a:solidFill>
                <a:latin typeface="Calibri" panose="020F0502020204030204" pitchFamily="34" charset="0"/>
                <a:ea typeface="Calibri" panose="020F0502020204030204" pitchFamily="34" charset="0"/>
                <a:cs typeface="Times New Roman" panose="02020603050405020304" pitchFamily="18" charset="0"/>
              </a:rPr>
              <a:t>I</a:t>
            </a:r>
            <a:r>
              <a:rPr lang="en-US"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mplementation of clinical programs </a:t>
            </a:r>
            <a:r>
              <a:rPr lang="en-US" sz="1400" dirty="0">
                <a:effectLst/>
                <a:latin typeface="Calibri" panose="020F0502020204030204" pitchFamily="34" charset="0"/>
                <a:ea typeface="Calibri" panose="020F0502020204030204" pitchFamily="34" charset="0"/>
                <a:cs typeface="Times New Roman" panose="02020603050405020304" pitchFamily="18" charset="0"/>
              </a:rPr>
              <a:t>and research endeavors on MBS for individuals with </a:t>
            </a:r>
            <a:r>
              <a:rPr lang="en-US"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obesity and cirrhosis with PH </a:t>
            </a:r>
            <a:r>
              <a:rPr lang="en-US" sz="1400" dirty="0">
                <a:effectLst/>
                <a:latin typeface="Calibri" panose="020F0502020204030204" pitchFamily="34" charset="0"/>
                <a:ea typeface="Calibri" panose="020F0502020204030204" pitchFamily="34" charset="0"/>
                <a:cs typeface="Times New Roman" panose="02020603050405020304" pitchFamily="18" charset="0"/>
              </a:rPr>
              <a:t>should be done by </a:t>
            </a:r>
            <a:r>
              <a:rPr lang="en-US" sz="1400" b="1" dirty="0">
                <a:solidFill>
                  <a:srgbClr val="002060"/>
                </a:solidFill>
                <a:effectLst/>
                <a:latin typeface="Calibri" panose="020F0502020204030204" pitchFamily="34" charset="0"/>
                <a:ea typeface="Calibri" panose="020F0502020204030204" pitchFamily="34" charset="0"/>
                <a:cs typeface="Times New Roman" panose="02020603050405020304" pitchFamily="18" charset="0"/>
              </a:rPr>
              <a:t>multidisciplinary teams </a:t>
            </a:r>
            <a:r>
              <a:rPr lang="en-US" sz="1400" dirty="0">
                <a:effectLst/>
                <a:latin typeface="Calibri" panose="020F0502020204030204" pitchFamily="34" charset="0"/>
                <a:ea typeface="Calibri" panose="020F0502020204030204" pitchFamily="34" charset="0"/>
                <a:cs typeface="Times New Roman" panose="02020603050405020304" pitchFamily="18" charset="0"/>
              </a:rPr>
              <a:t>and in hospitals with bariatric surgery and transplantation programs with both center and surgeon specific high procedure volume</a:t>
            </a:r>
            <a:endParaRPr lang="it-IT" sz="14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it-IT" dirty="0"/>
          </a:p>
        </p:txBody>
      </p:sp>
    </p:spTree>
    <p:extLst>
      <p:ext uri="{BB962C8B-B14F-4D97-AF65-F5344CB8AC3E}">
        <p14:creationId xmlns:p14="http://schemas.microsoft.com/office/powerpoint/2010/main" val="18307600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2">
            <a:extLst>
              <a:ext uri="{FF2B5EF4-FFF2-40B4-BE49-F238E27FC236}">
                <a16:creationId xmlns:a16="http://schemas.microsoft.com/office/drawing/2014/main" id="{7F1CCB64-8231-435F-87C9-78C908E39380}"/>
              </a:ext>
            </a:extLst>
          </p:cNvPr>
          <p:cNvSpPr>
            <a:spLocks noGrp="1"/>
          </p:cNvSpPr>
          <p:nvPr>
            <p:ph type="ctrTitle"/>
          </p:nvPr>
        </p:nvSpPr>
        <p:spPr>
          <a:xfrm>
            <a:off x="6177013" y="-1613757"/>
            <a:ext cx="4526280" cy="3227514"/>
          </a:xfrm>
        </p:spPr>
        <p:txBody>
          <a:bodyPr/>
          <a:lstStyle/>
          <a:p>
            <a:r>
              <a:rPr lang="it-IT" dirty="0"/>
              <a:t>Grazie</a:t>
            </a:r>
          </a:p>
        </p:txBody>
      </p:sp>
      <p:pic>
        <p:nvPicPr>
          <p:cNvPr id="2" name="Immagine 1">
            <a:extLst>
              <a:ext uri="{FF2B5EF4-FFF2-40B4-BE49-F238E27FC236}">
                <a16:creationId xmlns:a16="http://schemas.microsoft.com/office/drawing/2014/main" id="{3171B978-1F4E-8A50-B587-92FE7E55BD02}"/>
              </a:ext>
            </a:extLst>
          </p:cNvPr>
          <p:cNvPicPr>
            <a:picLocks noChangeAspect="1"/>
          </p:cNvPicPr>
          <p:nvPr/>
        </p:nvPicPr>
        <p:blipFill>
          <a:blip r:embed="rId2"/>
          <a:stretch>
            <a:fillRect/>
          </a:stretch>
        </p:blipFill>
        <p:spPr>
          <a:xfrm>
            <a:off x="5230406" y="2832211"/>
            <a:ext cx="4317983" cy="4025789"/>
          </a:xfrm>
          <a:prstGeom prst="rect">
            <a:avLst/>
          </a:prstGeom>
        </p:spPr>
      </p:pic>
    </p:spTree>
    <p:extLst>
      <p:ext uri="{BB962C8B-B14F-4D97-AF65-F5344CB8AC3E}">
        <p14:creationId xmlns:p14="http://schemas.microsoft.com/office/powerpoint/2010/main" val="1745545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536496-EA6F-6980-D6E6-D5F0D036C9A3}"/>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46CE0530-39F6-D103-BECB-3111608A9D08}"/>
              </a:ext>
            </a:extLst>
          </p:cNvPr>
          <p:cNvSpPr txBox="1">
            <a:spLocks/>
          </p:cNvSpPr>
          <p:nvPr/>
        </p:nvSpPr>
        <p:spPr>
          <a:xfrm>
            <a:off x="115504" y="-1"/>
            <a:ext cx="4543124"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01E28EFC-D37F-85C0-237D-2541DF7445B9}"/>
              </a:ext>
            </a:extLst>
          </p:cNvPr>
          <p:cNvSpPr txBox="1"/>
          <p:nvPr/>
        </p:nvSpPr>
        <p:spPr>
          <a:xfrm>
            <a:off x="5823284" y="94466"/>
            <a:ext cx="6699184" cy="369332"/>
          </a:xfrm>
          <a:prstGeom prst="rect">
            <a:avLst/>
          </a:prstGeom>
          <a:noFill/>
        </p:spPr>
        <p:txBody>
          <a:bodyPr wrap="square" rtlCol="0">
            <a:spAutoFit/>
          </a:bodyPr>
          <a:lstStyle/>
          <a:p>
            <a:pPr algn="just"/>
            <a:r>
              <a:rPr lang="en-US" b="1" dirty="0">
                <a:solidFill>
                  <a:schemeClr val="tx2"/>
                </a:solidFill>
              </a:rPr>
              <a:t>Obesity, organ failure, end</a:t>
            </a:r>
            <a:r>
              <a:rPr lang="it-IT" b="1" dirty="0">
                <a:solidFill>
                  <a:schemeClr val="tx2"/>
                </a:solidFill>
              </a:rPr>
              <a:t>-stage </a:t>
            </a:r>
            <a:r>
              <a:rPr lang="it-IT" b="1" dirty="0" err="1">
                <a:solidFill>
                  <a:schemeClr val="tx2"/>
                </a:solidFill>
              </a:rPr>
              <a:t>liver</a:t>
            </a:r>
            <a:r>
              <a:rPr lang="it-IT" b="1" dirty="0">
                <a:solidFill>
                  <a:schemeClr val="tx2"/>
                </a:solidFill>
              </a:rPr>
              <a:t> </a:t>
            </a:r>
            <a:r>
              <a:rPr lang="it-IT" b="1" dirty="0" err="1">
                <a:solidFill>
                  <a:schemeClr val="tx2"/>
                </a:solidFill>
              </a:rPr>
              <a:t>disease</a:t>
            </a:r>
            <a:r>
              <a:rPr lang="it-IT" b="1" dirty="0">
                <a:solidFill>
                  <a:schemeClr val="tx2"/>
                </a:solidFill>
              </a:rPr>
              <a:t> and </a:t>
            </a:r>
            <a:r>
              <a:rPr lang="it-IT" b="1" dirty="0" err="1">
                <a:solidFill>
                  <a:schemeClr val="tx2"/>
                </a:solidFill>
              </a:rPr>
              <a:t>transplantation</a:t>
            </a:r>
            <a:endParaRPr lang="it-IT" b="1" dirty="0">
              <a:solidFill>
                <a:schemeClr val="tx2"/>
              </a:solidFill>
            </a:endParaRPr>
          </a:p>
        </p:txBody>
      </p:sp>
      <p:pic>
        <p:nvPicPr>
          <p:cNvPr id="4" name="Immagine 3">
            <a:extLst>
              <a:ext uri="{FF2B5EF4-FFF2-40B4-BE49-F238E27FC236}">
                <a16:creationId xmlns:a16="http://schemas.microsoft.com/office/drawing/2014/main" id="{9068F64F-CFAB-43BE-709B-5D93239FABD2}"/>
              </a:ext>
            </a:extLst>
          </p:cNvPr>
          <p:cNvPicPr>
            <a:picLocks noChangeAspect="1"/>
          </p:cNvPicPr>
          <p:nvPr/>
        </p:nvPicPr>
        <p:blipFill>
          <a:blip r:embed="rId2"/>
          <a:srcRect l="5836" t="11263" r="6136" b="16877"/>
          <a:stretch/>
        </p:blipFill>
        <p:spPr>
          <a:xfrm>
            <a:off x="4812632" y="51286"/>
            <a:ext cx="1010652" cy="825023"/>
          </a:xfrm>
          <a:prstGeom prst="rect">
            <a:avLst/>
          </a:prstGeom>
        </p:spPr>
      </p:pic>
      <p:sp>
        <p:nvSpPr>
          <p:cNvPr id="6" name="CasellaDiTesto 5">
            <a:extLst>
              <a:ext uri="{FF2B5EF4-FFF2-40B4-BE49-F238E27FC236}">
                <a16:creationId xmlns:a16="http://schemas.microsoft.com/office/drawing/2014/main" id="{121C387B-1B3A-35FA-763C-F381265B6E3D}"/>
              </a:ext>
            </a:extLst>
          </p:cNvPr>
          <p:cNvSpPr txBox="1"/>
          <p:nvPr/>
        </p:nvSpPr>
        <p:spPr>
          <a:xfrm>
            <a:off x="0" y="5765313"/>
            <a:ext cx="8801501" cy="276999"/>
          </a:xfrm>
          <a:prstGeom prst="rect">
            <a:avLst/>
          </a:prstGeom>
          <a:noFill/>
        </p:spPr>
        <p:txBody>
          <a:bodyPr wrap="square">
            <a:spAutoFit/>
          </a:bodyPr>
          <a:lstStyle/>
          <a:p>
            <a:r>
              <a:rPr lang="it-IT" sz="1200" dirty="0">
                <a:solidFill>
                  <a:schemeClr val="tx2"/>
                </a:solidFill>
              </a:rPr>
              <a:t>Feng G et </a:t>
            </a:r>
            <a:r>
              <a:rPr lang="it-IT" sz="1200" dirty="0" err="1">
                <a:solidFill>
                  <a:schemeClr val="tx2"/>
                </a:solidFill>
              </a:rPr>
              <a:t>alGlobal</a:t>
            </a:r>
            <a:r>
              <a:rPr lang="it-IT" sz="1200" dirty="0">
                <a:solidFill>
                  <a:schemeClr val="tx2"/>
                </a:solidFill>
              </a:rPr>
              <a:t> burden of </a:t>
            </a:r>
            <a:r>
              <a:rPr lang="it-IT" sz="1200" dirty="0" err="1">
                <a:solidFill>
                  <a:schemeClr val="tx2"/>
                </a:solidFill>
              </a:rPr>
              <a:t>metabolic</a:t>
            </a:r>
            <a:r>
              <a:rPr lang="it-IT" sz="1200" dirty="0">
                <a:solidFill>
                  <a:schemeClr val="tx2"/>
                </a:solidFill>
              </a:rPr>
              <a:t> </a:t>
            </a:r>
            <a:r>
              <a:rPr lang="it-IT" sz="1200" dirty="0" err="1">
                <a:solidFill>
                  <a:schemeClr val="tx2"/>
                </a:solidFill>
              </a:rPr>
              <a:t>dysfunction-associated</a:t>
            </a:r>
            <a:r>
              <a:rPr lang="it-IT" sz="1200" dirty="0">
                <a:solidFill>
                  <a:schemeClr val="tx2"/>
                </a:solidFill>
              </a:rPr>
              <a:t> </a:t>
            </a:r>
            <a:r>
              <a:rPr lang="it-IT" sz="1200" dirty="0" err="1">
                <a:solidFill>
                  <a:schemeClr val="tx2"/>
                </a:solidFill>
              </a:rPr>
              <a:t>steatotic</a:t>
            </a:r>
            <a:r>
              <a:rPr lang="it-IT" sz="1200" dirty="0">
                <a:solidFill>
                  <a:schemeClr val="tx2"/>
                </a:solidFill>
              </a:rPr>
              <a:t> </a:t>
            </a:r>
            <a:r>
              <a:rPr lang="it-IT" sz="1200" dirty="0" err="1">
                <a:solidFill>
                  <a:schemeClr val="tx2"/>
                </a:solidFill>
              </a:rPr>
              <a:t>liver</a:t>
            </a:r>
            <a:r>
              <a:rPr lang="it-IT" sz="1200" dirty="0">
                <a:solidFill>
                  <a:schemeClr val="tx2"/>
                </a:solidFill>
              </a:rPr>
              <a:t> </a:t>
            </a:r>
            <a:r>
              <a:rPr lang="it-IT" sz="1200" dirty="0" err="1">
                <a:solidFill>
                  <a:schemeClr val="tx2"/>
                </a:solidFill>
              </a:rPr>
              <a:t>disease</a:t>
            </a:r>
            <a:r>
              <a:rPr lang="it-IT" sz="1200" dirty="0">
                <a:solidFill>
                  <a:schemeClr val="tx2"/>
                </a:solidFill>
              </a:rPr>
              <a:t>, 2010 to 2021. JHEP Rep. 2024 </a:t>
            </a:r>
            <a:r>
              <a:rPr lang="it-IT" sz="1200" dirty="0" err="1">
                <a:solidFill>
                  <a:schemeClr val="tx2"/>
                </a:solidFill>
              </a:rPr>
              <a:t>Nov</a:t>
            </a:r>
            <a:r>
              <a:rPr lang="it-IT" sz="1200" dirty="0">
                <a:solidFill>
                  <a:schemeClr val="tx2"/>
                </a:solidFill>
              </a:rPr>
              <a:t> 14;7(3):101271. </a:t>
            </a:r>
          </a:p>
        </p:txBody>
      </p:sp>
      <p:pic>
        <p:nvPicPr>
          <p:cNvPr id="9" name="Immagine 8">
            <a:extLst>
              <a:ext uri="{FF2B5EF4-FFF2-40B4-BE49-F238E27FC236}">
                <a16:creationId xmlns:a16="http://schemas.microsoft.com/office/drawing/2014/main" id="{BEC985E6-8D7B-A0AC-DC3D-8D2CF6AF0E64}"/>
              </a:ext>
            </a:extLst>
          </p:cNvPr>
          <p:cNvPicPr>
            <a:picLocks noChangeAspect="1"/>
          </p:cNvPicPr>
          <p:nvPr/>
        </p:nvPicPr>
        <p:blipFill>
          <a:blip r:embed="rId3"/>
          <a:stretch>
            <a:fillRect/>
          </a:stretch>
        </p:blipFill>
        <p:spPr>
          <a:xfrm>
            <a:off x="0" y="558264"/>
            <a:ext cx="4424036" cy="1515805"/>
          </a:xfrm>
          <a:prstGeom prst="rect">
            <a:avLst/>
          </a:prstGeom>
        </p:spPr>
      </p:pic>
      <p:sp>
        <p:nvSpPr>
          <p:cNvPr id="10" name="CasellaDiTesto 9">
            <a:extLst>
              <a:ext uri="{FF2B5EF4-FFF2-40B4-BE49-F238E27FC236}">
                <a16:creationId xmlns:a16="http://schemas.microsoft.com/office/drawing/2014/main" id="{C437BB82-A2A5-92E6-24CF-0D6A7AED9432}"/>
              </a:ext>
            </a:extLst>
          </p:cNvPr>
          <p:cNvSpPr txBox="1"/>
          <p:nvPr/>
        </p:nvSpPr>
        <p:spPr>
          <a:xfrm>
            <a:off x="2705552" y="611713"/>
            <a:ext cx="565748" cy="307777"/>
          </a:xfrm>
          <a:prstGeom prst="rect">
            <a:avLst/>
          </a:prstGeom>
          <a:noFill/>
          <a:ln>
            <a:solidFill>
              <a:srgbClr val="000090"/>
            </a:solidFill>
          </a:ln>
        </p:spPr>
        <p:txBody>
          <a:bodyPr wrap="square" rtlCol="0">
            <a:spAutoFit/>
          </a:bodyPr>
          <a:lstStyle/>
          <a:p>
            <a:r>
              <a:rPr lang="it-IT" sz="1400" b="1" dirty="0">
                <a:solidFill>
                  <a:srgbClr val="000090"/>
                </a:solidFill>
              </a:rPr>
              <a:t>2024</a:t>
            </a:r>
          </a:p>
        </p:txBody>
      </p:sp>
      <p:pic>
        <p:nvPicPr>
          <p:cNvPr id="12" name="Immagine 11">
            <a:extLst>
              <a:ext uri="{FF2B5EF4-FFF2-40B4-BE49-F238E27FC236}">
                <a16:creationId xmlns:a16="http://schemas.microsoft.com/office/drawing/2014/main" id="{E721DDE1-E12E-6542-3D8C-3B584FF25A7D}"/>
              </a:ext>
            </a:extLst>
          </p:cNvPr>
          <p:cNvPicPr>
            <a:picLocks noChangeAspect="1"/>
          </p:cNvPicPr>
          <p:nvPr/>
        </p:nvPicPr>
        <p:blipFill>
          <a:blip r:embed="rId4"/>
          <a:stretch>
            <a:fillRect/>
          </a:stretch>
        </p:blipFill>
        <p:spPr>
          <a:xfrm>
            <a:off x="211235" y="2310938"/>
            <a:ext cx="6783906" cy="3250475"/>
          </a:xfrm>
          <a:prstGeom prst="rect">
            <a:avLst/>
          </a:prstGeom>
        </p:spPr>
      </p:pic>
      <p:pic>
        <p:nvPicPr>
          <p:cNvPr id="13" name="Immagine 12">
            <a:extLst>
              <a:ext uri="{FF2B5EF4-FFF2-40B4-BE49-F238E27FC236}">
                <a16:creationId xmlns:a16="http://schemas.microsoft.com/office/drawing/2014/main" id="{5291C66D-A8EE-475E-5C38-95F626A36DBF}"/>
              </a:ext>
            </a:extLst>
          </p:cNvPr>
          <p:cNvPicPr>
            <a:picLocks noChangeAspect="1"/>
          </p:cNvPicPr>
          <p:nvPr/>
        </p:nvPicPr>
        <p:blipFill>
          <a:blip r:embed="rId5"/>
          <a:srcRect l="2614" t="2018"/>
          <a:stretch/>
        </p:blipFill>
        <p:spPr>
          <a:xfrm>
            <a:off x="6766936" y="700667"/>
            <a:ext cx="5425064" cy="3403293"/>
          </a:xfrm>
          <a:prstGeom prst="rect">
            <a:avLst/>
          </a:prstGeom>
        </p:spPr>
      </p:pic>
    </p:spTree>
    <p:extLst>
      <p:ext uri="{BB962C8B-B14F-4D97-AF65-F5344CB8AC3E}">
        <p14:creationId xmlns:p14="http://schemas.microsoft.com/office/powerpoint/2010/main" val="26369162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7CFF8D-12D9-B672-0ACA-3E9EEAB23846}"/>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1A203C1E-75BE-8CCF-8A58-8756BC544148}"/>
              </a:ext>
            </a:extLst>
          </p:cNvPr>
          <p:cNvSpPr txBox="1">
            <a:spLocks/>
          </p:cNvSpPr>
          <p:nvPr/>
        </p:nvSpPr>
        <p:spPr>
          <a:xfrm>
            <a:off x="115504" y="-1"/>
            <a:ext cx="4543124"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69CB7EBE-ACA8-A163-6588-FBD2DA33624A}"/>
              </a:ext>
            </a:extLst>
          </p:cNvPr>
          <p:cNvSpPr txBox="1"/>
          <p:nvPr/>
        </p:nvSpPr>
        <p:spPr>
          <a:xfrm>
            <a:off x="5823284" y="94466"/>
            <a:ext cx="6699184" cy="369332"/>
          </a:xfrm>
          <a:prstGeom prst="rect">
            <a:avLst/>
          </a:prstGeom>
          <a:noFill/>
        </p:spPr>
        <p:txBody>
          <a:bodyPr wrap="square" rtlCol="0">
            <a:spAutoFit/>
          </a:bodyPr>
          <a:lstStyle/>
          <a:p>
            <a:pPr algn="just"/>
            <a:r>
              <a:rPr lang="en-US" b="1" dirty="0">
                <a:solidFill>
                  <a:schemeClr val="tx2"/>
                </a:solidFill>
              </a:rPr>
              <a:t>Obesity, organ failure, end</a:t>
            </a:r>
            <a:r>
              <a:rPr lang="it-IT" b="1" dirty="0">
                <a:solidFill>
                  <a:schemeClr val="tx2"/>
                </a:solidFill>
              </a:rPr>
              <a:t>-stage </a:t>
            </a:r>
            <a:r>
              <a:rPr lang="it-IT" b="1" dirty="0" err="1">
                <a:solidFill>
                  <a:schemeClr val="tx2"/>
                </a:solidFill>
              </a:rPr>
              <a:t>liver</a:t>
            </a:r>
            <a:r>
              <a:rPr lang="it-IT" b="1" dirty="0">
                <a:solidFill>
                  <a:schemeClr val="tx2"/>
                </a:solidFill>
              </a:rPr>
              <a:t> </a:t>
            </a:r>
            <a:r>
              <a:rPr lang="it-IT" b="1" dirty="0" err="1">
                <a:solidFill>
                  <a:schemeClr val="tx2"/>
                </a:solidFill>
              </a:rPr>
              <a:t>disease</a:t>
            </a:r>
            <a:r>
              <a:rPr lang="it-IT" b="1" dirty="0">
                <a:solidFill>
                  <a:schemeClr val="tx2"/>
                </a:solidFill>
              </a:rPr>
              <a:t> and </a:t>
            </a:r>
            <a:r>
              <a:rPr lang="it-IT" b="1" dirty="0" err="1">
                <a:solidFill>
                  <a:schemeClr val="tx2"/>
                </a:solidFill>
              </a:rPr>
              <a:t>transplantation</a:t>
            </a:r>
            <a:endParaRPr lang="it-IT" b="1" dirty="0">
              <a:solidFill>
                <a:schemeClr val="tx2"/>
              </a:solidFill>
            </a:endParaRPr>
          </a:p>
        </p:txBody>
      </p:sp>
      <p:pic>
        <p:nvPicPr>
          <p:cNvPr id="4" name="Immagine 3">
            <a:extLst>
              <a:ext uri="{FF2B5EF4-FFF2-40B4-BE49-F238E27FC236}">
                <a16:creationId xmlns:a16="http://schemas.microsoft.com/office/drawing/2014/main" id="{172E973C-F7F7-901F-E720-1F5056E966F0}"/>
              </a:ext>
            </a:extLst>
          </p:cNvPr>
          <p:cNvPicPr>
            <a:picLocks noChangeAspect="1"/>
          </p:cNvPicPr>
          <p:nvPr/>
        </p:nvPicPr>
        <p:blipFill>
          <a:blip r:embed="rId2"/>
          <a:srcRect l="5836" t="11263" r="6136" b="16877"/>
          <a:stretch/>
        </p:blipFill>
        <p:spPr>
          <a:xfrm>
            <a:off x="4812632" y="51286"/>
            <a:ext cx="1010652" cy="825023"/>
          </a:xfrm>
          <a:prstGeom prst="rect">
            <a:avLst/>
          </a:prstGeom>
        </p:spPr>
      </p:pic>
      <p:sp>
        <p:nvSpPr>
          <p:cNvPr id="6" name="CasellaDiTesto 5">
            <a:extLst>
              <a:ext uri="{FF2B5EF4-FFF2-40B4-BE49-F238E27FC236}">
                <a16:creationId xmlns:a16="http://schemas.microsoft.com/office/drawing/2014/main" id="{569747B4-DEFA-03B9-D6A9-59773487D044}"/>
              </a:ext>
            </a:extLst>
          </p:cNvPr>
          <p:cNvSpPr txBox="1"/>
          <p:nvPr/>
        </p:nvSpPr>
        <p:spPr>
          <a:xfrm>
            <a:off x="0" y="5765313"/>
            <a:ext cx="8801501" cy="276999"/>
          </a:xfrm>
          <a:prstGeom prst="rect">
            <a:avLst/>
          </a:prstGeom>
          <a:noFill/>
        </p:spPr>
        <p:txBody>
          <a:bodyPr wrap="square">
            <a:spAutoFit/>
          </a:bodyPr>
          <a:lstStyle/>
          <a:p>
            <a:r>
              <a:rPr lang="it-IT" sz="1200" dirty="0">
                <a:solidFill>
                  <a:schemeClr val="tx2"/>
                </a:solidFill>
              </a:rPr>
              <a:t>Feng G et </a:t>
            </a:r>
            <a:r>
              <a:rPr lang="it-IT" sz="1200" dirty="0" err="1">
                <a:solidFill>
                  <a:schemeClr val="tx2"/>
                </a:solidFill>
              </a:rPr>
              <a:t>alGlobal</a:t>
            </a:r>
            <a:r>
              <a:rPr lang="it-IT" sz="1200" dirty="0">
                <a:solidFill>
                  <a:schemeClr val="tx2"/>
                </a:solidFill>
              </a:rPr>
              <a:t> burden of </a:t>
            </a:r>
            <a:r>
              <a:rPr lang="it-IT" sz="1200" dirty="0" err="1">
                <a:solidFill>
                  <a:schemeClr val="tx2"/>
                </a:solidFill>
              </a:rPr>
              <a:t>metabolic</a:t>
            </a:r>
            <a:r>
              <a:rPr lang="it-IT" sz="1200" dirty="0">
                <a:solidFill>
                  <a:schemeClr val="tx2"/>
                </a:solidFill>
              </a:rPr>
              <a:t> </a:t>
            </a:r>
            <a:r>
              <a:rPr lang="it-IT" sz="1200" dirty="0" err="1">
                <a:solidFill>
                  <a:schemeClr val="tx2"/>
                </a:solidFill>
              </a:rPr>
              <a:t>dysfunction-associated</a:t>
            </a:r>
            <a:r>
              <a:rPr lang="it-IT" sz="1200" dirty="0">
                <a:solidFill>
                  <a:schemeClr val="tx2"/>
                </a:solidFill>
              </a:rPr>
              <a:t> </a:t>
            </a:r>
            <a:r>
              <a:rPr lang="it-IT" sz="1200" dirty="0" err="1">
                <a:solidFill>
                  <a:schemeClr val="tx2"/>
                </a:solidFill>
              </a:rPr>
              <a:t>steatotic</a:t>
            </a:r>
            <a:r>
              <a:rPr lang="it-IT" sz="1200" dirty="0">
                <a:solidFill>
                  <a:schemeClr val="tx2"/>
                </a:solidFill>
              </a:rPr>
              <a:t> </a:t>
            </a:r>
            <a:r>
              <a:rPr lang="it-IT" sz="1200" dirty="0" err="1">
                <a:solidFill>
                  <a:schemeClr val="tx2"/>
                </a:solidFill>
              </a:rPr>
              <a:t>liver</a:t>
            </a:r>
            <a:r>
              <a:rPr lang="it-IT" sz="1200" dirty="0">
                <a:solidFill>
                  <a:schemeClr val="tx2"/>
                </a:solidFill>
              </a:rPr>
              <a:t> </a:t>
            </a:r>
            <a:r>
              <a:rPr lang="it-IT" sz="1200" dirty="0" err="1">
                <a:solidFill>
                  <a:schemeClr val="tx2"/>
                </a:solidFill>
              </a:rPr>
              <a:t>disease</a:t>
            </a:r>
            <a:r>
              <a:rPr lang="it-IT" sz="1200" dirty="0">
                <a:solidFill>
                  <a:schemeClr val="tx2"/>
                </a:solidFill>
              </a:rPr>
              <a:t>, 2010 to 2021. JHEP Rep. 2024 </a:t>
            </a:r>
            <a:r>
              <a:rPr lang="it-IT" sz="1200" dirty="0" err="1">
                <a:solidFill>
                  <a:schemeClr val="tx2"/>
                </a:solidFill>
              </a:rPr>
              <a:t>Nov</a:t>
            </a:r>
            <a:r>
              <a:rPr lang="it-IT" sz="1200" dirty="0">
                <a:solidFill>
                  <a:schemeClr val="tx2"/>
                </a:solidFill>
              </a:rPr>
              <a:t> 14;7(3):101271. </a:t>
            </a:r>
          </a:p>
        </p:txBody>
      </p:sp>
      <p:pic>
        <p:nvPicPr>
          <p:cNvPr id="9" name="Immagine 8">
            <a:extLst>
              <a:ext uri="{FF2B5EF4-FFF2-40B4-BE49-F238E27FC236}">
                <a16:creationId xmlns:a16="http://schemas.microsoft.com/office/drawing/2014/main" id="{2FB46895-2585-653F-2371-83C40619F648}"/>
              </a:ext>
            </a:extLst>
          </p:cNvPr>
          <p:cNvPicPr>
            <a:picLocks noChangeAspect="1"/>
          </p:cNvPicPr>
          <p:nvPr/>
        </p:nvPicPr>
        <p:blipFill>
          <a:blip r:embed="rId3"/>
          <a:stretch>
            <a:fillRect/>
          </a:stretch>
        </p:blipFill>
        <p:spPr>
          <a:xfrm>
            <a:off x="0" y="558264"/>
            <a:ext cx="4424036" cy="1515805"/>
          </a:xfrm>
          <a:prstGeom prst="rect">
            <a:avLst/>
          </a:prstGeom>
        </p:spPr>
      </p:pic>
      <p:sp>
        <p:nvSpPr>
          <p:cNvPr id="10" name="CasellaDiTesto 9">
            <a:extLst>
              <a:ext uri="{FF2B5EF4-FFF2-40B4-BE49-F238E27FC236}">
                <a16:creationId xmlns:a16="http://schemas.microsoft.com/office/drawing/2014/main" id="{5D17A4DF-C8F6-D452-1D74-E53266E7336B}"/>
              </a:ext>
            </a:extLst>
          </p:cNvPr>
          <p:cNvSpPr txBox="1"/>
          <p:nvPr/>
        </p:nvSpPr>
        <p:spPr>
          <a:xfrm>
            <a:off x="2705552" y="611713"/>
            <a:ext cx="565748" cy="307777"/>
          </a:xfrm>
          <a:prstGeom prst="rect">
            <a:avLst/>
          </a:prstGeom>
          <a:noFill/>
          <a:ln>
            <a:solidFill>
              <a:srgbClr val="000090"/>
            </a:solidFill>
          </a:ln>
        </p:spPr>
        <p:txBody>
          <a:bodyPr wrap="square" rtlCol="0">
            <a:spAutoFit/>
          </a:bodyPr>
          <a:lstStyle/>
          <a:p>
            <a:r>
              <a:rPr lang="it-IT" sz="1400" b="1" dirty="0">
                <a:solidFill>
                  <a:srgbClr val="000090"/>
                </a:solidFill>
              </a:rPr>
              <a:t>2024</a:t>
            </a:r>
          </a:p>
        </p:txBody>
      </p:sp>
      <p:pic>
        <p:nvPicPr>
          <p:cNvPr id="5" name="Immagine 4">
            <a:extLst>
              <a:ext uri="{FF2B5EF4-FFF2-40B4-BE49-F238E27FC236}">
                <a16:creationId xmlns:a16="http://schemas.microsoft.com/office/drawing/2014/main" id="{BD9078D6-67DE-70C3-E4D8-C673AF4BEBC1}"/>
              </a:ext>
            </a:extLst>
          </p:cNvPr>
          <p:cNvPicPr>
            <a:picLocks noChangeAspect="1"/>
          </p:cNvPicPr>
          <p:nvPr/>
        </p:nvPicPr>
        <p:blipFill>
          <a:blip r:embed="rId4"/>
          <a:srcRect t="6327"/>
          <a:stretch/>
        </p:blipFill>
        <p:spPr>
          <a:xfrm>
            <a:off x="4306469" y="997825"/>
            <a:ext cx="7571105" cy="4695443"/>
          </a:xfrm>
          <a:prstGeom prst="rect">
            <a:avLst/>
          </a:prstGeom>
        </p:spPr>
      </p:pic>
      <p:sp>
        <p:nvSpPr>
          <p:cNvPr id="7" name="Esplosione: 8 punte 6">
            <a:extLst>
              <a:ext uri="{FF2B5EF4-FFF2-40B4-BE49-F238E27FC236}">
                <a16:creationId xmlns:a16="http://schemas.microsoft.com/office/drawing/2014/main" id="{0D575871-30B5-D356-85A0-4BDC6AD9048A}"/>
              </a:ext>
            </a:extLst>
          </p:cNvPr>
          <p:cNvSpPr/>
          <p:nvPr/>
        </p:nvSpPr>
        <p:spPr>
          <a:xfrm>
            <a:off x="10135402" y="1924876"/>
            <a:ext cx="192505" cy="202131"/>
          </a:xfrm>
          <a:prstGeom prst="irregularSeal1">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7703731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C6F272-8908-985B-4AEF-9C65F59D3ED3}"/>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CFBF0B98-E75E-FF78-1C7B-2A27601D7B44}"/>
              </a:ext>
            </a:extLst>
          </p:cNvPr>
          <p:cNvSpPr txBox="1">
            <a:spLocks/>
          </p:cNvSpPr>
          <p:nvPr/>
        </p:nvSpPr>
        <p:spPr>
          <a:xfrm>
            <a:off x="115504" y="-1"/>
            <a:ext cx="4543124"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D08C2305-76C6-2517-DE45-ADF20DAC1815}"/>
              </a:ext>
            </a:extLst>
          </p:cNvPr>
          <p:cNvSpPr txBox="1"/>
          <p:nvPr/>
        </p:nvSpPr>
        <p:spPr>
          <a:xfrm>
            <a:off x="5823284" y="94466"/>
            <a:ext cx="6699184" cy="369332"/>
          </a:xfrm>
          <a:prstGeom prst="rect">
            <a:avLst/>
          </a:prstGeom>
          <a:noFill/>
        </p:spPr>
        <p:txBody>
          <a:bodyPr wrap="square" rtlCol="0">
            <a:spAutoFit/>
          </a:bodyPr>
          <a:lstStyle/>
          <a:p>
            <a:pPr algn="just"/>
            <a:r>
              <a:rPr lang="en-US" b="1" dirty="0">
                <a:solidFill>
                  <a:schemeClr val="tx2"/>
                </a:solidFill>
              </a:rPr>
              <a:t>Obesity, organ </a:t>
            </a:r>
            <a:r>
              <a:rPr lang="en-US" b="1" dirty="0" err="1">
                <a:solidFill>
                  <a:schemeClr val="tx2"/>
                </a:solidFill>
              </a:rPr>
              <a:t>failure,end</a:t>
            </a:r>
            <a:r>
              <a:rPr lang="it-IT" b="1" dirty="0">
                <a:solidFill>
                  <a:schemeClr val="tx2"/>
                </a:solidFill>
              </a:rPr>
              <a:t>-stage </a:t>
            </a:r>
            <a:r>
              <a:rPr lang="it-IT" b="1" dirty="0" err="1">
                <a:solidFill>
                  <a:schemeClr val="tx2"/>
                </a:solidFill>
              </a:rPr>
              <a:t>liver</a:t>
            </a:r>
            <a:r>
              <a:rPr lang="it-IT" b="1" dirty="0">
                <a:solidFill>
                  <a:schemeClr val="tx2"/>
                </a:solidFill>
              </a:rPr>
              <a:t> </a:t>
            </a:r>
            <a:r>
              <a:rPr lang="it-IT" b="1" dirty="0" err="1">
                <a:solidFill>
                  <a:schemeClr val="tx2"/>
                </a:solidFill>
              </a:rPr>
              <a:t>disease</a:t>
            </a:r>
            <a:r>
              <a:rPr lang="it-IT" b="1" dirty="0">
                <a:solidFill>
                  <a:schemeClr val="tx2"/>
                </a:solidFill>
              </a:rPr>
              <a:t> and </a:t>
            </a:r>
            <a:r>
              <a:rPr lang="it-IT" b="1" dirty="0" err="1">
                <a:solidFill>
                  <a:schemeClr val="tx2"/>
                </a:solidFill>
              </a:rPr>
              <a:t>transplantation</a:t>
            </a:r>
            <a:endParaRPr lang="it-IT" b="1" dirty="0">
              <a:solidFill>
                <a:schemeClr val="tx2"/>
              </a:solidFill>
            </a:endParaRPr>
          </a:p>
        </p:txBody>
      </p:sp>
      <p:pic>
        <p:nvPicPr>
          <p:cNvPr id="4" name="Immagine 3">
            <a:extLst>
              <a:ext uri="{FF2B5EF4-FFF2-40B4-BE49-F238E27FC236}">
                <a16:creationId xmlns:a16="http://schemas.microsoft.com/office/drawing/2014/main" id="{4EB4E461-7B5E-B903-D1BD-D7A567CBEF18}"/>
              </a:ext>
            </a:extLst>
          </p:cNvPr>
          <p:cNvPicPr>
            <a:picLocks noChangeAspect="1"/>
          </p:cNvPicPr>
          <p:nvPr/>
        </p:nvPicPr>
        <p:blipFill>
          <a:blip r:embed="rId2"/>
          <a:srcRect l="5836" t="11263" r="6136" b="16877"/>
          <a:stretch/>
        </p:blipFill>
        <p:spPr>
          <a:xfrm>
            <a:off x="4812632" y="51287"/>
            <a:ext cx="683875" cy="558266"/>
          </a:xfrm>
          <a:prstGeom prst="rect">
            <a:avLst/>
          </a:prstGeom>
        </p:spPr>
      </p:pic>
      <p:pic>
        <p:nvPicPr>
          <p:cNvPr id="5" name="Immagine 4">
            <a:extLst>
              <a:ext uri="{FF2B5EF4-FFF2-40B4-BE49-F238E27FC236}">
                <a16:creationId xmlns:a16="http://schemas.microsoft.com/office/drawing/2014/main" id="{889979B8-E6FC-555B-84F5-188741CEF816}"/>
              </a:ext>
            </a:extLst>
          </p:cNvPr>
          <p:cNvPicPr>
            <a:picLocks noChangeAspect="1"/>
          </p:cNvPicPr>
          <p:nvPr/>
        </p:nvPicPr>
        <p:blipFill>
          <a:blip r:embed="rId3"/>
          <a:stretch>
            <a:fillRect/>
          </a:stretch>
        </p:blipFill>
        <p:spPr>
          <a:xfrm>
            <a:off x="21533" y="972938"/>
            <a:ext cx="3828572" cy="1402645"/>
          </a:xfrm>
          <a:prstGeom prst="rect">
            <a:avLst/>
          </a:prstGeom>
        </p:spPr>
      </p:pic>
      <p:sp>
        <p:nvSpPr>
          <p:cNvPr id="6" name="CasellaDiTesto 5">
            <a:extLst>
              <a:ext uri="{FF2B5EF4-FFF2-40B4-BE49-F238E27FC236}">
                <a16:creationId xmlns:a16="http://schemas.microsoft.com/office/drawing/2014/main" id="{3CD87643-4061-D392-6333-6B04C016C700}"/>
              </a:ext>
            </a:extLst>
          </p:cNvPr>
          <p:cNvSpPr txBox="1"/>
          <p:nvPr/>
        </p:nvSpPr>
        <p:spPr>
          <a:xfrm>
            <a:off x="2705552" y="611713"/>
            <a:ext cx="565748" cy="307777"/>
          </a:xfrm>
          <a:prstGeom prst="rect">
            <a:avLst/>
          </a:prstGeom>
          <a:noFill/>
          <a:ln>
            <a:solidFill>
              <a:srgbClr val="000090"/>
            </a:solidFill>
          </a:ln>
        </p:spPr>
        <p:txBody>
          <a:bodyPr wrap="square" rtlCol="0">
            <a:spAutoFit/>
          </a:bodyPr>
          <a:lstStyle/>
          <a:p>
            <a:r>
              <a:rPr lang="it-IT" sz="1400" b="1" dirty="0">
                <a:solidFill>
                  <a:srgbClr val="000090"/>
                </a:solidFill>
              </a:rPr>
              <a:t>2024</a:t>
            </a:r>
          </a:p>
        </p:txBody>
      </p:sp>
      <p:pic>
        <p:nvPicPr>
          <p:cNvPr id="7" name="Immagine 6">
            <a:extLst>
              <a:ext uri="{FF2B5EF4-FFF2-40B4-BE49-F238E27FC236}">
                <a16:creationId xmlns:a16="http://schemas.microsoft.com/office/drawing/2014/main" id="{D90A4643-3E02-08F3-7985-2A66A504DDDE}"/>
              </a:ext>
            </a:extLst>
          </p:cNvPr>
          <p:cNvPicPr>
            <a:picLocks noChangeAspect="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5496506" y="463798"/>
            <a:ext cx="6150061" cy="5655711"/>
          </a:xfrm>
          <a:prstGeom prst="rect">
            <a:avLst/>
          </a:prstGeom>
          <a:noFill/>
          <a:ln>
            <a:noFill/>
          </a:ln>
        </p:spPr>
      </p:pic>
      <p:sp>
        <p:nvSpPr>
          <p:cNvPr id="9" name="CasellaDiTesto 8">
            <a:extLst>
              <a:ext uri="{FF2B5EF4-FFF2-40B4-BE49-F238E27FC236}">
                <a16:creationId xmlns:a16="http://schemas.microsoft.com/office/drawing/2014/main" id="{F58A1A13-E8BF-EE3F-B9FB-4D20128E4289}"/>
              </a:ext>
            </a:extLst>
          </p:cNvPr>
          <p:cNvSpPr txBox="1"/>
          <p:nvPr/>
        </p:nvSpPr>
        <p:spPr>
          <a:xfrm>
            <a:off x="0" y="5350068"/>
            <a:ext cx="5823284" cy="769441"/>
          </a:xfrm>
          <a:prstGeom prst="rect">
            <a:avLst/>
          </a:prstGeom>
          <a:noFill/>
        </p:spPr>
        <p:txBody>
          <a:bodyPr wrap="square">
            <a:spAutoFit/>
          </a:bodyPr>
          <a:lstStyle/>
          <a:p>
            <a:pPr algn="just"/>
            <a:r>
              <a:rPr lang="it-IT" sz="1100" dirty="0">
                <a:solidFill>
                  <a:schemeClr val="tx2"/>
                </a:solidFill>
              </a:rPr>
              <a:t>Ghanem OM, Pita A, </a:t>
            </a:r>
            <a:r>
              <a:rPr lang="it-IT" sz="1100" dirty="0" err="1">
                <a:solidFill>
                  <a:schemeClr val="tx2"/>
                </a:solidFill>
              </a:rPr>
              <a:t>Nazzal</a:t>
            </a:r>
            <a:r>
              <a:rPr lang="it-IT" sz="1100" dirty="0">
                <a:solidFill>
                  <a:schemeClr val="tx2"/>
                </a:solidFill>
              </a:rPr>
              <a:t> M, Johnson S, Diwan T, Obeid NR, </a:t>
            </a:r>
            <a:r>
              <a:rPr lang="it-IT" sz="1100" dirty="0" err="1">
                <a:solidFill>
                  <a:schemeClr val="tx2"/>
                </a:solidFill>
              </a:rPr>
              <a:t>Croome</a:t>
            </a:r>
            <a:r>
              <a:rPr lang="it-IT" sz="1100" dirty="0">
                <a:solidFill>
                  <a:schemeClr val="tx2"/>
                </a:solidFill>
              </a:rPr>
              <a:t> KP, Lim R, Quintini C, Whitson BA, Burt HA, Miller C, </a:t>
            </a:r>
            <a:r>
              <a:rPr lang="it-IT" sz="1100" dirty="0" err="1">
                <a:solidFill>
                  <a:schemeClr val="tx2"/>
                </a:solidFill>
              </a:rPr>
              <a:t>Kroh</a:t>
            </a:r>
            <a:r>
              <a:rPr lang="it-IT" sz="1100" dirty="0">
                <a:solidFill>
                  <a:schemeClr val="tx2"/>
                </a:solidFill>
              </a:rPr>
              <a:t> M; SAGES &amp; ASTS. </a:t>
            </a:r>
            <a:r>
              <a:rPr lang="it-IT" sz="1100" dirty="0" err="1">
                <a:solidFill>
                  <a:schemeClr val="tx2"/>
                </a:solidFill>
              </a:rPr>
              <a:t>Obesity</a:t>
            </a:r>
            <a:r>
              <a:rPr lang="it-IT" sz="1100" dirty="0">
                <a:solidFill>
                  <a:schemeClr val="tx2"/>
                </a:solidFill>
              </a:rPr>
              <a:t>, </a:t>
            </a:r>
            <a:r>
              <a:rPr lang="it-IT" sz="1100" dirty="0" err="1">
                <a:solidFill>
                  <a:schemeClr val="tx2"/>
                </a:solidFill>
              </a:rPr>
              <a:t>organ</a:t>
            </a:r>
            <a:r>
              <a:rPr lang="it-IT" sz="1100" dirty="0">
                <a:solidFill>
                  <a:schemeClr val="tx2"/>
                </a:solidFill>
              </a:rPr>
              <a:t> </a:t>
            </a:r>
            <a:r>
              <a:rPr lang="it-IT" sz="1100" dirty="0" err="1">
                <a:solidFill>
                  <a:schemeClr val="tx2"/>
                </a:solidFill>
              </a:rPr>
              <a:t>failure</a:t>
            </a:r>
            <a:r>
              <a:rPr lang="it-IT" sz="1100" dirty="0">
                <a:solidFill>
                  <a:schemeClr val="tx2"/>
                </a:solidFill>
              </a:rPr>
              <a:t>, and </a:t>
            </a:r>
            <a:r>
              <a:rPr lang="it-IT" sz="1100" dirty="0" err="1">
                <a:solidFill>
                  <a:schemeClr val="tx2"/>
                </a:solidFill>
              </a:rPr>
              <a:t>transplantation</a:t>
            </a:r>
            <a:r>
              <a:rPr lang="it-IT" sz="1100" dirty="0">
                <a:solidFill>
                  <a:schemeClr val="tx2"/>
                </a:solidFill>
              </a:rPr>
              <a:t>: a review of the </a:t>
            </a:r>
            <a:r>
              <a:rPr lang="it-IT" sz="1100" dirty="0" err="1">
                <a:solidFill>
                  <a:schemeClr val="tx2"/>
                </a:solidFill>
              </a:rPr>
              <a:t>role</a:t>
            </a:r>
            <a:r>
              <a:rPr lang="it-IT" sz="1100" dirty="0">
                <a:solidFill>
                  <a:schemeClr val="tx2"/>
                </a:solidFill>
              </a:rPr>
              <a:t> of </a:t>
            </a:r>
            <a:r>
              <a:rPr lang="it-IT" sz="1100" dirty="0" err="1">
                <a:solidFill>
                  <a:schemeClr val="tx2"/>
                </a:solidFill>
              </a:rPr>
              <a:t>metabolic</a:t>
            </a:r>
            <a:r>
              <a:rPr lang="it-IT" sz="1100" dirty="0">
                <a:solidFill>
                  <a:schemeClr val="tx2"/>
                </a:solidFill>
              </a:rPr>
              <a:t> and </a:t>
            </a:r>
            <a:r>
              <a:rPr lang="it-IT" sz="1100" dirty="0" err="1">
                <a:solidFill>
                  <a:schemeClr val="tx2"/>
                </a:solidFill>
              </a:rPr>
              <a:t>bariatric</a:t>
            </a:r>
            <a:r>
              <a:rPr lang="it-IT" sz="1100" dirty="0">
                <a:solidFill>
                  <a:schemeClr val="tx2"/>
                </a:solidFill>
              </a:rPr>
              <a:t> surgery in </a:t>
            </a:r>
            <a:r>
              <a:rPr lang="it-IT" sz="1100" dirty="0" err="1">
                <a:solidFill>
                  <a:schemeClr val="tx2"/>
                </a:solidFill>
              </a:rPr>
              <a:t>transplant</a:t>
            </a:r>
            <a:r>
              <a:rPr lang="it-IT" sz="1100" dirty="0">
                <a:solidFill>
                  <a:schemeClr val="tx2"/>
                </a:solidFill>
              </a:rPr>
              <a:t> </a:t>
            </a:r>
            <a:r>
              <a:rPr lang="it-IT" sz="1100" dirty="0" err="1">
                <a:solidFill>
                  <a:schemeClr val="tx2"/>
                </a:solidFill>
              </a:rPr>
              <a:t>candidates</a:t>
            </a:r>
            <a:r>
              <a:rPr lang="it-IT" sz="1100" dirty="0">
                <a:solidFill>
                  <a:schemeClr val="tx2"/>
                </a:solidFill>
              </a:rPr>
              <a:t> and </a:t>
            </a:r>
            <a:r>
              <a:rPr lang="it-IT" sz="1100" dirty="0" err="1">
                <a:solidFill>
                  <a:schemeClr val="tx2"/>
                </a:solidFill>
              </a:rPr>
              <a:t>recipients</a:t>
            </a:r>
            <a:r>
              <a:rPr lang="it-IT" sz="1100" dirty="0">
                <a:solidFill>
                  <a:schemeClr val="tx2"/>
                </a:solidFill>
              </a:rPr>
              <a:t>. </a:t>
            </a:r>
            <a:r>
              <a:rPr lang="it-IT" sz="1100" dirty="0" err="1">
                <a:solidFill>
                  <a:schemeClr val="tx2"/>
                </a:solidFill>
              </a:rPr>
              <a:t>Surg</a:t>
            </a:r>
            <a:r>
              <a:rPr lang="it-IT" sz="1100" dirty="0">
                <a:solidFill>
                  <a:schemeClr val="tx2"/>
                </a:solidFill>
              </a:rPr>
              <a:t> </a:t>
            </a:r>
            <a:r>
              <a:rPr lang="it-IT" sz="1100" dirty="0" err="1">
                <a:solidFill>
                  <a:schemeClr val="tx2"/>
                </a:solidFill>
              </a:rPr>
              <a:t>Endosc</a:t>
            </a:r>
            <a:r>
              <a:rPr lang="it-IT" sz="1100" dirty="0">
                <a:solidFill>
                  <a:schemeClr val="tx2"/>
                </a:solidFill>
              </a:rPr>
              <a:t>. 2024 Aug;38(8):4138-4151. </a:t>
            </a:r>
          </a:p>
        </p:txBody>
      </p:sp>
    </p:spTree>
    <p:extLst>
      <p:ext uri="{BB962C8B-B14F-4D97-AF65-F5344CB8AC3E}">
        <p14:creationId xmlns:p14="http://schemas.microsoft.com/office/powerpoint/2010/main" val="2911463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666A4A-5F3C-EDBF-D101-BA356697AB40}"/>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F9382238-25F4-4069-F533-120ADA238798}"/>
              </a:ext>
            </a:extLst>
          </p:cNvPr>
          <p:cNvSpPr txBox="1">
            <a:spLocks/>
          </p:cNvSpPr>
          <p:nvPr/>
        </p:nvSpPr>
        <p:spPr>
          <a:xfrm>
            <a:off x="115504" y="-1"/>
            <a:ext cx="4543124"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019A92E5-D12A-C5BD-944A-9DF0F587A2E0}"/>
              </a:ext>
            </a:extLst>
          </p:cNvPr>
          <p:cNvSpPr txBox="1"/>
          <p:nvPr/>
        </p:nvSpPr>
        <p:spPr>
          <a:xfrm>
            <a:off x="5823284" y="94466"/>
            <a:ext cx="6699184" cy="369332"/>
          </a:xfrm>
          <a:prstGeom prst="rect">
            <a:avLst/>
          </a:prstGeom>
          <a:noFill/>
        </p:spPr>
        <p:txBody>
          <a:bodyPr wrap="square" rtlCol="0">
            <a:spAutoFit/>
          </a:bodyPr>
          <a:lstStyle/>
          <a:p>
            <a:pPr algn="just"/>
            <a:r>
              <a:rPr lang="en-US" b="1" dirty="0">
                <a:solidFill>
                  <a:schemeClr val="tx2"/>
                </a:solidFill>
              </a:rPr>
              <a:t>Obesity, organ </a:t>
            </a:r>
            <a:r>
              <a:rPr lang="en-US" b="1" dirty="0" err="1">
                <a:solidFill>
                  <a:schemeClr val="tx2"/>
                </a:solidFill>
              </a:rPr>
              <a:t>failure,end</a:t>
            </a:r>
            <a:r>
              <a:rPr lang="it-IT" b="1" dirty="0">
                <a:solidFill>
                  <a:schemeClr val="tx2"/>
                </a:solidFill>
              </a:rPr>
              <a:t>-stage </a:t>
            </a:r>
            <a:r>
              <a:rPr lang="it-IT" b="1" dirty="0" err="1">
                <a:solidFill>
                  <a:schemeClr val="tx2"/>
                </a:solidFill>
              </a:rPr>
              <a:t>liver</a:t>
            </a:r>
            <a:r>
              <a:rPr lang="it-IT" b="1" dirty="0">
                <a:solidFill>
                  <a:schemeClr val="tx2"/>
                </a:solidFill>
              </a:rPr>
              <a:t> </a:t>
            </a:r>
            <a:r>
              <a:rPr lang="it-IT" b="1" dirty="0" err="1">
                <a:solidFill>
                  <a:schemeClr val="tx2"/>
                </a:solidFill>
              </a:rPr>
              <a:t>disease</a:t>
            </a:r>
            <a:r>
              <a:rPr lang="it-IT" b="1" dirty="0">
                <a:solidFill>
                  <a:schemeClr val="tx2"/>
                </a:solidFill>
              </a:rPr>
              <a:t> and </a:t>
            </a:r>
            <a:r>
              <a:rPr lang="it-IT" b="1" dirty="0" err="1">
                <a:solidFill>
                  <a:schemeClr val="tx2"/>
                </a:solidFill>
              </a:rPr>
              <a:t>transplantation</a:t>
            </a:r>
            <a:endParaRPr lang="it-IT" b="1" dirty="0">
              <a:solidFill>
                <a:schemeClr val="tx2"/>
              </a:solidFill>
            </a:endParaRPr>
          </a:p>
        </p:txBody>
      </p:sp>
      <p:pic>
        <p:nvPicPr>
          <p:cNvPr id="4" name="Immagine 3">
            <a:extLst>
              <a:ext uri="{FF2B5EF4-FFF2-40B4-BE49-F238E27FC236}">
                <a16:creationId xmlns:a16="http://schemas.microsoft.com/office/drawing/2014/main" id="{1E781CD9-8BAF-FED4-B78F-469E0AD52AF8}"/>
              </a:ext>
            </a:extLst>
          </p:cNvPr>
          <p:cNvPicPr>
            <a:picLocks noChangeAspect="1"/>
          </p:cNvPicPr>
          <p:nvPr/>
        </p:nvPicPr>
        <p:blipFill>
          <a:blip r:embed="rId2"/>
          <a:srcRect l="5836" t="11263" r="6136" b="16877"/>
          <a:stretch/>
        </p:blipFill>
        <p:spPr>
          <a:xfrm>
            <a:off x="4812632" y="51287"/>
            <a:ext cx="683875" cy="558266"/>
          </a:xfrm>
          <a:prstGeom prst="rect">
            <a:avLst/>
          </a:prstGeom>
        </p:spPr>
      </p:pic>
      <p:sp>
        <p:nvSpPr>
          <p:cNvPr id="6" name="CasellaDiTesto 5">
            <a:extLst>
              <a:ext uri="{FF2B5EF4-FFF2-40B4-BE49-F238E27FC236}">
                <a16:creationId xmlns:a16="http://schemas.microsoft.com/office/drawing/2014/main" id="{CCD48EDE-0EB8-3F63-D890-C21262D7F0D7}"/>
              </a:ext>
            </a:extLst>
          </p:cNvPr>
          <p:cNvSpPr txBox="1"/>
          <p:nvPr/>
        </p:nvSpPr>
        <p:spPr>
          <a:xfrm>
            <a:off x="2685449" y="447559"/>
            <a:ext cx="576226" cy="309937"/>
          </a:xfrm>
          <a:prstGeom prst="rect">
            <a:avLst/>
          </a:prstGeom>
          <a:noFill/>
          <a:ln>
            <a:solidFill>
              <a:srgbClr val="000090"/>
            </a:solidFill>
          </a:ln>
        </p:spPr>
        <p:txBody>
          <a:bodyPr wrap="square" rtlCol="0">
            <a:spAutoFit/>
          </a:bodyPr>
          <a:lstStyle/>
          <a:p>
            <a:r>
              <a:rPr lang="it-IT" sz="1400" b="1" dirty="0">
                <a:solidFill>
                  <a:srgbClr val="000090"/>
                </a:solidFill>
              </a:rPr>
              <a:t>2024</a:t>
            </a:r>
          </a:p>
        </p:txBody>
      </p:sp>
      <p:pic>
        <p:nvPicPr>
          <p:cNvPr id="8" name="Immagine 7">
            <a:extLst>
              <a:ext uri="{FF2B5EF4-FFF2-40B4-BE49-F238E27FC236}">
                <a16:creationId xmlns:a16="http://schemas.microsoft.com/office/drawing/2014/main" id="{EAA452D2-A4BF-249C-F502-D4F112747CB5}"/>
              </a:ext>
            </a:extLst>
          </p:cNvPr>
          <p:cNvPicPr>
            <a:picLocks noChangeAspect="1"/>
          </p:cNvPicPr>
          <p:nvPr/>
        </p:nvPicPr>
        <p:blipFill>
          <a:blip r:embed="rId3"/>
          <a:stretch>
            <a:fillRect/>
          </a:stretch>
        </p:blipFill>
        <p:spPr>
          <a:xfrm>
            <a:off x="-9625" y="919490"/>
            <a:ext cx="3371850" cy="1187450"/>
          </a:xfrm>
          <a:prstGeom prst="rect">
            <a:avLst/>
          </a:prstGeom>
        </p:spPr>
      </p:pic>
      <p:sp>
        <p:nvSpPr>
          <p:cNvPr id="11" name="CasellaDiTesto 10">
            <a:extLst>
              <a:ext uri="{FF2B5EF4-FFF2-40B4-BE49-F238E27FC236}">
                <a16:creationId xmlns:a16="http://schemas.microsoft.com/office/drawing/2014/main" id="{F198CC9B-86D9-0867-7B25-BC6786DB4055}"/>
              </a:ext>
            </a:extLst>
          </p:cNvPr>
          <p:cNvSpPr txBox="1"/>
          <p:nvPr/>
        </p:nvSpPr>
        <p:spPr>
          <a:xfrm>
            <a:off x="-9625" y="5669617"/>
            <a:ext cx="12192000" cy="430887"/>
          </a:xfrm>
          <a:prstGeom prst="rect">
            <a:avLst/>
          </a:prstGeom>
          <a:noFill/>
        </p:spPr>
        <p:txBody>
          <a:bodyPr wrap="square">
            <a:spAutoFit/>
          </a:bodyPr>
          <a:lstStyle/>
          <a:p>
            <a:r>
              <a:rPr lang="en-US" sz="1100" dirty="0">
                <a:solidFill>
                  <a:schemeClr val="tx2"/>
                </a:solidFill>
              </a:rPr>
              <a:t>European Association for the Study of the Liver; European Association for the Study of Diabetes; European Association for the Study of Obesity. EASL-EASD-EASO Clinical Practice Guidelines on the management of metabolic dysfunction-associated </a:t>
            </a:r>
            <a:r>
              <a:rPr lang="en-US" sz="1100" dirty="0" err="1">
                <a:solidFill>
                  <a:schemeClr val="tx2"/>
                </a:solidFill>
              </a:rPr>
              <a:t>steatotic</a:t>
            </a:r>
            <a:r>
              <a:rPr lang="en-US" sz="1100" dirty="0">
                <a:solidFill>
                  <a:schemeClr val="tx2"/>
                </a:solidFill>
              </a:rPr>
              <a:t> liver disease (MASLD): Executive Summary. </a:t>
            </a:r>
            <a:r>
              <a:rPr lang="en-US" sz="1100" dirty="0" err="1">
                <a:solidFill>
                  <a:schemeClr val="tx2"/>
                </a:solidFill>
              </a:rPr>
              <a:t>Diabetologia</a:t>
            </a:r>
            <a:r>
              <a:rPr lang="en-US" sz="1100" dirty="0">
                <a:solidFill>
                  <a:schemeClr val="tx2"/>
                </a:solidFill>
              </a:rPr>
              <a:t>. 2024 Nov;67(11):2375-2392.</a:t>
            </a:r>
            <a:endParaRPr lang="it-IT" sz="1100" dirty="0">
              <a:solidFill>
                <a:schemeClr val="tx2"/>
              </a:solidFill>
            </a:endParaRPr>
          </a:p>
        </p:txBody>
      </p:sp>
      <p:pic>
        <p:nvPicPr>
          <p:cNvPr id="12" name="Immagine 11">
            <a:extLst>
              <a:ext uri="{FF2B5EF4-FFF2-40B4-BE49-F238E27FC236}">
                <a16:creationId xmlns:a16="http://schemas.microsoft.com/office/drawing/2014/main" id="{D911284D-1079-0E35-4E47-1913A8409FB2}"/>
              </a:ext>
            </a:extLst>
          </p:cNvPr>
          <p:cNvPicPr>
            <a:picLocks noChangeAspect="1"/>
          </p:cNvPicPr>
          <p:nvPr/>
        </p:nvPicPr>
        <p:blipFill>
          <a:blip r:embed="rId4"/>
          <a:stretch>
            <a:fillRect/>
          </a:stretch>
        </p:blipFill>
        <p:spPr>
          <a:xfrm>
            <a:off x="4285398" y="919490"/>
            <a:ext cx="7896977" cy="4097933"/>
          </a:xfrm>
          <a:prstGeom prst="rect">
            <a:avLst/>
          </a:prstGeom>
        </p:spPr>
      </p:pic>
    </p:spTree>
    <p:extLst>
      <p:ext uri="{BB962C8B-B14F-4D97-AF65-F5344CB8AC3E}">
        <p14:creationId xmlns:p14="http://schemas.microsoft.com/office/powerpoint/2010/main" val="25224314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4C6C4C-13F5-B54A-666A-39169033E1EB}"/>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FAAAC037-64CD-6D1D-2204-264092080BEC}"/>
              </a:ext>
            </a:extLst>
          </p:cNvPr>
          <p:cNvSpPr txBox="1">
            <a:spLocks/>
          </p:cNvSpPr>
          <p:nvPr/>
        </p:nvSpPr>
        <p:spPr>
          <a:xfrm>
            <a:off x="115504" y="-1"/>
            <a:ext cx="4543124"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81D34442-C492-FE6D-F4CA-864248ABEC46}"/>
              </a:ext>
            </a:extLst>
          </p:cNvPr>
          <p:cNvSpPr txBox="1"/>
          <p:nvPr/>
        </p:nvSpPr>
        <p:spPr>
          <a:xfrm>
            <a:off x="5823284" y="94466"/>
            <a:ext cx="6699184" cy="369332"/>
          </a:xfrm>
          <a:prstGeom prst="rect">
            <a:avLst/>
          </a:prstGeom>
          <a:noFill/>
        </p:spPr>
        <p:txBody>
          <a:bodyPr wrap="square" rtlCol="0">
            <a:spAutoFit/>
          </a:bodyPr>
          <a:lstStyle/>
          <a:p>
            <a:pPr algn="just"/>
            <a:r>
              <a:rPr lang="en-US" b="1" dirty="0">
                <a:solidFill>
                  <a:schemeClr val="tx2"/>
                </a:solidFill>
              </a:rPr>
              <a:t>Obesity, organ </a:t>
            </a:r>
            <a:r>
              <a:rPr lang="en-US" b="1" dirty="0" err="1">
                <a:solidFill>
                  <a:schemeClr val="tx2"/>
                </a:solidFill>
              </a:rPr>
              <a:t>failure,end</a:t>
            </a:r>
            <a:r>
              <a:rPr lang="it-IT" b="1" dirty="0">
                <a:solidFill>
                  <a:schemeClr val="tx2"/>
                </a:solidFill>
              </a:rPr>
              <a:t>-stage </a:t>
            </a:r>
            <a:r>
              <a:rPr lang="it-IT" b="1" dirty="0" err="1">
                <a:solidFill>
                  <a:schemeClr val="tx2"/>
                </a:solidFill>
              </a:rPr>
              <a:t>liver</a:t>
            </a:r>
            <a:r>
              <a:rPr lang="it-IT" b="1" dirty="0">
                <a:solidFill>
                  <a:schemeClr val="tx2"/>
                </a:solidFill>
              </a:rPr>
              <a:t> </a:t>
            </a:r>
            <a:r>
              <a:rPr lang="it-IT" b="1" dirty="0" err="1">
                <a:solidFill>
                  <a:schemeClr val="tx2"/>
                </a:solidFill>
              </a:rPr>
              <a:t>disease</a:t>
            </a:r>
            <a:r>
              <a:rPr lang="it-IT" b="1" dirty="0">
                <a:solidFill>
                  <a:schemeClr val="tx2"/>
                </a:solidFill>
              </a:rPr>
              <a:t> and </a:t>
            </a:r>
            <a:r>
              <a:rPr lang="it-IT" b="1" dirty="0" err="1">
                <a:solidFill>
                  <a:schemeClr val="tx2"/>
                </a:solidFill>
              </a:rPr>
              <a:t>transplantation</a:t>
            </a:r>
            <a:endParaRPr lang="it-IT" b="1" dirty="0">
              <a:solidFill>
                <a:schemeClr val="tx2"/>
              </a:solidFill>
            </a:endParaRPr>
          </a:p>
        </p:txBody>
      </p:sp>
      <p:pic>
        <p:nvPicPr>
          <p:cNvPr id="4" name="Immagine 3">
            <a:extLst>
              <a:ext uri="{FF2B5EF4-FFF2-40B4-BE49-F238E27FC236}">
                <a16:creationId xmlns:a16="http://schemas.microsoft.com/office/drawing/2014/main" id="{18FBA71F-CBED-77B1-48B7-FDB686645923}"/>
              </a:ext>
            </a:extLst>
          </p:cNvPr>
          <p:cNvPicPr>
            <a:picLocks noChangeAspect="1"/>
          </p:cNvPicPr>
          <p:nvPr/>
        </p:nvPicPr>
        <p:blipFill>
          <a:blip r:embed="rId2"/>
          <a:srcRect l="5836" t="11263" r="6136" b="16877"/>
          <a:stretch/>
        </p:blipFill>
        <p:spPr>
          <a:xfrm>
            <a:off x="4812632" y="51287"/>
            <a:ext cx="683875" cy="558266"/>
          </a:xfrm>
          <a:prstGeom prst="rect">
            <a:avLst/>
          </a:prstGeom>
        </p:spPr>
      </p:pic>
      <p:sp>
        <p:nvSpPr>
          <p:cNvPr id="6" name="CasellaDiTesto 5">
            <a:extLst>
              <a:ext uri="{FF2B5EF4-FFF2-40B4-BE49-F238E27FC236}">
                <a16:creationId xmlns:a16="http://schemas.microsoft.com/office/drawing/2014/main" id="{D83F286D-A21E-5ED1-BB0A-9C9B4C785C2B}"/>
              </a:ext>
            </a:extLst>
          </p:cNvPr>
          <p:cNvSpPr txBox="1"/>
          <p:nvPr/>
        </p:nvSpPr>
        <p:spPr>
          <a:xfrm>
            <a:off x="2686301" y="508884"/>
            <a:ext cx="565748" cy="307777"/>
          </a:xfrm>
          <a:prstGeom prst="rect">
            <a:avLst/>
          </a:prstGeom>
          <a:noFill/>
          <a:ln>
            <a:solidFill>
              <a:srgbClr val="000090"/>
            </a:solidFill>
          </a:ln>
        </p:spPr>
        <p:txBody>
          <a:bodyPr wrap="square" rtlCol="0">
            <a:spAutoFit/>
          </a:bodyPr>
          <a:lstStyle/>
          <a:p>
            <a:r>
              <a:rPr lang="it-IT" sz="1400" b="1" dirty="0">
                <a:solidFill>
                  <a:srgbClr val="000090"/>
                </a:solidFill>
              </a:rPr>
              <a:t>2024</a:t>
            </a:r>
          </a:p>
        </p:txBody>
      </p:sp>
      <p:pic>
        <p:nvPicPr>
          <p:cNvPr id="8" name="Immagine 7">
            <a:extLst>
              <a:ext uri="{FF2B5EF4-FFF2-40B4-BE49-F238E27FC236}">
                <a16:creationId xmlns:a16="http://schemas.microsoft.com/office/drawing/2014/main" id="{CF5BC6F4-9BF1-E908-A2BF-D6EC33BF802E}"/>
              </a:ext>
            </a:extLst>
          </p:cNvPr>
          <p:cNvPicPr>
            <a:picLocks noChangeAspect="1"/>
          </p:cNvPicPr>
          <p:nvPr/>
        </p:nvPicPr>
        <p:blipFill>
          <a:blip r:embed="rId3"/>
          <a:stretch>
            <a:fillRect/>
          </a:stretch>
        </p:blipFill>
        <p:spPr>
          <a:xfrm>
            <a:off x="-9625" y="919490"/>
            <a:ext cx="3371850" cy="1187450"/>
          </a:xfrm>
          <a:prstGeom prst="rect">
            <a:avLst/>
          </a:prstGeom>
        </p:spPr>
      </p:pic>
      <p:sp>
        <p:nvSpPr>
          <p:cNvPr id="11" name="CasellaDiTesto 10">
            <a:extLst>
              <a:ext uri="{FF2B5EF4-FFF2-40B4-BE49-F238E27FC236}">
                <a16:creationId xmlns:a16="http://schemas.microsoft.com/office/drawing/2014/main" id="{57A00BAF-4EC6-C803-B793-188AADF58569}"/>
              </a:ext>
            </a:extLst>
          </p:cNvPr>
          <p:cNvSpPr txBox="1"/>
          <p:nvPr/>
        </p:nvSpPr>
        <p:spPr>
          <a:xfrm>
            <a:off x="-9625" y="5669617"/>
            <a:ext cx="12192000" cy="430887"/>
          </a:xfrm>
          <a:prstGeom prst="rect">
            <a:avLst/>
          </a:prstGeom>
          <a:noFill/>
        </p:spPr>
        <p:txBody>
          <a:bodyPr wrap="square">
            <a:spAutoFit/>
          </a:bodyPr>
          <a:lstStyle/>
          <a:p>
            <a:r>
              <a:rPr lang="en-US" sz="1100" dirty="0">
                <a:solidFill>
                  <a:schemeClr val="tx2"/>
                </a:solidFill>
              </a:rPr>
              <a:t>European Association for the Study of the Liver; European Association for the Study of Diabetes; European Association for the Study of Obesity. EASL-EASD-EASO Clinical Practice Guidelines on the management of metabolic dysfunction-associated </a:t>
            </a:r>
            <a:r>
              <a:rPr lang="en-US" sz="1100" dirty="0" err="1">
                <a:solidFill>
                  <a:schemeClr val="tx2"/>
                </a:solidFill>
              </a:rPr>
              <a:t>steatotic</a:t>
            </a:r>
            <a:r>
              <a:rPr lang="en-US" sz="1100" dirty="0">
                <a:solidFill>
                  <a:schemeClr val="tx2"/>
                </a:solidFill>
              </a:rPr>
              <a:t> liver disease (MASLD): Executive Summary. </a:t>
            </a:r>
            <a:r>
              <a:rPr lang="en-US" sz="1100" dirty="0" err="1">
                <a:solidFill>
                  <a:schemeClr val="tx2"/>
                </a:solidFill>
              </a:rPr>
              <a:t>Diabetologia</a:t>
            </a:r>
            <a:r>
              <a:rPr lang="en-US" sz="1100" dirty="0">
                <a:solidFill>
                  <a:schemeClr val="tx2"/>
                </a:solidFill>
              </a:rPr>
              <a:t>. 2024 Nov;67(11):2375-2392.</a:t>
            </a:r>
            <a:endParaRPr lang="it-IT" sz="1100" dirty="0">
              <a:solidFill>
                <a:schemeClr val="tx2"/>
              </a:solidFill>
            </a:endParaRPr>
          </a:p>
        </p:txBody>
      </p:sp>
      <p:pic>
        <p:nvPicPr>
          <p:cNvPr id="5" name="Immagine 4">
            <a:extLst>
              <a:ext uri="{FF2B5EF4-FFF2-40B4-BE49-F238E27FC236}">
                <a16:creationId xmlns:a16="http://schemas.microsoft.com/office/drawing/2014/main" id="{3B594354-B506-FA3A-22D4-C04675962EB1}"/>
              </a:ext>
            </a:extLst>
          </p:cNvPr>
          <p:cNvPicPr>
            <a:picLocks noChangeAspect="1"/>
          </p:cNvPicPr>
          <p:nvPr/>
        </p:nvPicPr>
        <p:blipFill>
          <a:blip r:embed="rId4"/>
          <a:stretch>
            <a:fillRect/>
          </a:stretch>
        </p:blipFill>
        <p:spPr>
          <a:xfrm>
            <a:off x="0" y="2315956"/>
            <a:ext cx="5117055" cy="3144645"/>
          </a:xfrm>
          <a:prstGeom prst="rect">
            <a:avLst/>
          </a:prstGeom>
        </p:spPr>
      </p:pic>
      <p:pic>
        <p:nvPicPr>
          <p:cNvPr id="7" name="Immagine 6">
            <a:extLst>
              <a:ext uri="{FF2B5EF4-FFF2-40B4-BE49-F238E27FC236}">
                <a16:creationId xmlns:a16="http://schemas.microsoft.com/office/drawing/2014/main" id="{48F008CF-F35A-53A0-B142-95D6CC4D7BD8}"/>
              </a:ext>
            </a:extLst>
          </p:cNvPr>
          <p:cNvPicPr>
            <a:picLocks noChangeAspect="1"/>
          </p:cNvPicPr>
          <p:nvPr/>
        </p:nvPicPr>
        <p:blipFill>
          <a:blip r:embed="rId5"/>
          <a:stretch>
            <a:fillRect/>
          </a:stretch>
        </p:blipFill>
        <p:spPr>
          <a:xfrm>
            <a:off x="5352834" y="919490"/>
            <a:ext cx="6681157" cy="3719887"/>
          </a:xfrm>
          <a:prstGeom prst="rect">
            <a:avLst/>
          </a:prstGeom>
        </p:spPr>
      </p:pic>
    </p:spTree>
    <p:extLst>
      <p:ext uri="{BB962C8B-B14F-4D97-AF65-F5344CB8AC3E}">
        <p14:creationId xmlns:p14="http://schemas.microsoft.com/office/powerpoint/2010/main" val="307396017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94FF64-1FE0-4DD6-16A9-C574D4CDBD58}"/>
            </a:ext>
          </a:extLst>
        </p:cNvPr>
        <p:cNvGrpSpPr/>
        <p:nvPr/>
      </p:nvGrpSpPr>
      <p:grpSpPr>
        <a:xfrm>
          <a:off x="0" y="0"/>
          <a:ext cx="0" cy="0"/>
          <a:chOff x="0" y="0"/>
          <a:chExt cx="0" cy="0"/>
        </a:xfrm>
      </p:grpSpPr>
      <p:sp>
        <p:nvSpPr>
          <p:cNvPr id="2" name="Titolo 2">
            <a:extLst>
              <a:ext uri="{FF2B5EF4-FFF2-40B4-BE49-F238E27FC236}">
                <a16:creationId xmlns:a16="http://schemas.microsoft.com/office/drawing/2014/main" id="{467BC081-2B82-5691-D14E-D3D414C1D620}"/>
              </a:ext>
            </a:extLst>
          </p:cNvPr>
          <p:cNvSpPr txBox="1">
            <a:spLocks/>
          </p:cNvSpPr>
          <p:nvPr/>
        </p:nvSpPr>
        <p:spPr>
          <a:xfrm>
            <a:off x="115504" y="-1"/>
            <a:ext cx="4543124" cy="558265"/>
          </a:xfrm>
          <a:prstGeom prst="rect">
            <a:avLst/>
          </a:prstGeom>
        </p:spPr>
        <p:txBody>
          <a:bodyPr>
            <a:normAutofit/>
          </a:bodyPr>
          <a:lstStyle>
            <a:lvl1pPr algn="l" defTabSz="914400" rtl="0" eaLnBrk="1" latinLnBrk="0" hangingPunct="1">
              <a:lnSpc>
                <a:spcPct val="90000"/>
              </a:lnSpc>
              <a:spcBef>
                <a:spcPct val="0"/>
              </a:spcBef>
              <a:buNone/>
              <a:defRPr sz="4800" b="1" kern="1200" spc="-50" baseline="0">
                <a:solidFill>
                  <a:schemeClr val="tx1">
                    <a:lumMod val="75000"/>
                    <a:lumOff val="25000"/>
                  </a:schemeClr>
                </a:solidFill>
                <a:latin typeface="+mn-lt"/>
                <a:ea typeface="+mj-ea"/>
                <a:cs typeface="+mj-cs"/>
              </a:defRPr>
            </a:lvl1pPr>
          </a:lstStyle>
          <a:p>
            <a:pPr algn="ctr"/>
            <a:r>
              <a:rPr lang="it-IT" sz="1400" dirty="0">
                <a:latin typeface="Myriad Pro Cond"/>
                <a:ea typeface="Calibri" panose="020F0502020204030204" pitchFamily="34" charset="0"/>
                <a:cs typeface="Calibri" panose="020F0502020204030204" pitchFamily="34" charset="0"/>
              </a:rPr>
              <a:t>CHIRURGIA BARIATRICA  E  IPERTENSIONE PORTALE: </a:t>
            </a:r>
          </a:p>
          <a:p>
            <a:pPr algn="ctr"/>
            <a:r>
              <a:rPr lang="it-IT" sz="1400" dirty="0">
                <a:latin typeface="Myriad Pro Cond"/>
                <a:ea typeface="Calibri" panose="020F0502020204030204" pitchFamily="34" charset="0"/>
                <a:cs typeface="Calibri" panose="020F0502020204030204" pitchFamily="34" charset="0"/>
              </a:rPr>
              <a:t>BRIDGE PER TRAPIANTO DI FEGATO </a:t>
            </a:r>
            <a:endParaRPr lang="it-IT" sz="1400" dirty="0"/>
          </a:p>
        </p:txBody>
      </p:sp>
      <p:sp>
        <p:nvSpPr>
          <p:cNvPr id="3" name="CasellaDiTesto 2">
            <a:extLst>
              <a:ext uri="{FF2B5EF4-FFF2-40B4-BE49-F238E27FC236}">
                <a16:creationId xmlns:a16="http://schemas.microsoft.com/office/drawing/2014/main" id="{A783F9B9-4BD9-2944-6AD4-A0F8BE68C5DE}"/>
              </a:ext>
            </a:extLst>
          </p:cNvPr>
          <p:cNvSpPr txBox="1"/>
          <p:nvPr/>
        </p:nvSpPr>
        <p:spPr>
          <a:xfrm>
            <a:off x="5823284" y="94466"/>
            <a:ext cx="6699184" cy="369332"/>
          </a:xfrm>
          <a:prstGeom prst="rect">
            <a:avLst/>
          </a:prstGeom>
          <a:noFill/>
        </p:spPr>
        <p:txBody>
          <a:bodyPr wrap="square" rtlCol="0">
            <a:spAutoFit/>
          </a:bodyPr>
          <a:lstStyle/>
          <a:p>
            <a:pPr algn="just"/>
            <a:r>
              <a:rPr lang="en-US" b="1" dirty="0">
                <a:solidFill>
                  <a:schemeClr val="tx2"/>
                </a:solidFill>
              </a:rPr>
              <a:t>Obesity, organ </a:t>
            </a:r>
            <a:r>
              <a:rPr lang="en-US" b="1" dirty="0" err="1">
                <a:solidFill>
                  <a:schemeClr val="tx2"/>
                </a:solidFill>
              </a:rPr>
              <a:t>failure,end</a:t>
            </a:r>
            <a:r>
              <a:rPr lang="it-IT" b="1" dirty="0">
                <a:solidFill>
                  <a:schemeClr val="tx2"/>
                </a:solidFill>
              </a:rPr>
              <a:t>-stage </a:t>
            </a:r>
            <a:r>
              <a:rPr lang="it-IT" b="1" dirty="0" err="1">
                <a:solidFill>
                  <a:schemeClr val="tx2"/>
                </a:solidFill>
              </a:rPr>
              <a:t>liver</a:t>
            </a:r>
            <a:r>
              <a:rPr lang="it-IT" b="1" dirty="0">
                <a:solidFill>
                  <a:schemeClr val="tx2"/>
                </a:solidFill>
              </a:rPr>
              <a:t> </a:t>
            </a:r>
            <a:r>
              <a:rPr lang="it-IT" b="1" dirty="0" err="1">
                <a:solidFill>
                  <a:schemeClr val="tx2"/>
                </a:solidFill>
              </a:rPr>
              <a:t>disease</a:t>
            </a:r>
            <a:r>
              <a:rPr lang="it-IT" b="1" dirty="0">
                <a:solidFill>
                  <a:schemeClr val="tx2"/>
                </a:solidFill>
              </a:rPr>
              <a:t> and </a:t>
            </a:r>
            <a:r>
              <a:rPr lang="it-IT" b="1" dirty="0" err="1">
                <a:solidFill>
                  <a:schemeClr val="tx2"/>
                </a:solidFill>
              </a:rPr>
              <a:t>transplantation</a:t>
            </a:r>
            <a:endParaRPr lang="it-IT" b="1" dirty="0">
              <a:solidFill>
                <a:schemeClr val="tx2"/>
              </a:solidFill>
            </a:endParaRPr>
          </a:p>
        </p:txBody>
      </p:sp>
      <p:pic>
        <p:nvPicPr>
          <p:cNvPr id="4" name="Immagine 3">
            <a:extLst>
              <a:ext uri="{FF2B5EF4-FFF2-40B4-BE49-F238E27FC236}">
                <a16:creationId xmlns:a16="http://schemas.microsoft.com/office/drawing/2014/main" id="{352CA760-4C22-D5B4-616A-A924AAA63062}"/>
              </a:ext>
            </a:extLst>
          </p:cNvPr>
          <p:cNvPicPr>
            <a:picLocks noChangeAspect="1"/>
          </p:cNvPicPr>
          <p:nvPr/>
        </p:nvPicPr>
        <p:blipFill>
          <a:blip r:embed="rId2"/>
          <a:srcRect l="5836" t="11263" r="6136" b="16877"/>
          <a:stretch/>
        </p:blipFill>
        <p:spPr>
          <a:xfrm>
            <a:off x="4812632" y="51287"/>
            <a:ext cx="683875" cy="558266"/>
          </a:xfrm>
          <a:prstGeom prst="rect">
            <a:avLst/>
          </a:prstGeom>
        </p:spPr>
      </p:pic>
      <p:pic>
        <p:nvPicPr>
          <p:cNvPr id="8" name="Immagine 7">
            <a:extLst>
              <a:ext uri="{FF2B5EF4-FFF2-40B4-BE49-F238E27FC236}">
                <a16:creationId xmlns:a16="http://schemas.microsoft.com/office/drawing/2014/main" id="{108B87CA-522F-D86C-19D4-611B09163B23}"/>
              </a:ext>
            </a:extLst>
          </p:cNvPr>
          <p:cNvPicPr>
            <a:picLocks noChangeAspect="1"/>
          </p:cNvPicPr>
          <p:nvPr/>
        </p:nvPicPr>
        <p:blipFill>
          <a:blip r:embed="rId3"/>
          <a:stretch>
            <a:fillRect/>
          </a:stretch>
        </p:blipFill>
        <p:spPr>
          <a:xfrm>
            <a:off x="0" y="558264"/>
            <a:ext cx="3371850" cy="1187450"/>
          </a:xfrm>
          <a:prstGeom prst="rect">
            <a:avLst/>
          </a:prstGeom>
        </p:spPr>
      </p:pic>
      <p:sp>
        <p:nvSpPr>
          <p:cNvPr id="11" name="CasellaDiTesto 10">
            <a:extLst>
              <a:ext uri="{FF2B5EF4-FFF2-40B4-BE49-F238E27FC236}">
                <a16:creationId xmlns:a16="http://schemas.microsoft.com/office/drawing/2014/main" id="{2C2A6238-8CF6-6B28-31D6-EBDBF28C230F}"/>
              </a:ext>
            </a:extLst>
          </p:cNvPr>
          <p:cNvSpPr txBox="1"/>
          <p:nvPr/>
        </p:nvSpPr>
        <p:spPr>
          <a:xfrm>
            <a:off x="0" y="5233459"/>
            <a:ext cx="12192000" cy="1277273"/>
          </a:xfrm>
          <a:prstGeom prst="rect">
            <a:avLst/>
          </a:prstGeom>
          <a:noFill/>
        </p:spPr>
        <p:txBody>
          <a:bodyPr wrap="square">
            <a:spAutoFit/>
          </a:bodyPr>
          <a:lstStyle/>
          <a:p>
            <a:r>
              <a:rPr lang="en-US" sz="1100" dirty="0">
                <a:solidFill>
                  <a:schemeClr val="tx2"/>
                </a:solidFill>
              </a:rPr>
              <a:t>European Association for the Study of the Liver; European Association for the Study of Diabetes; European Association for the Study of Obesity. EASL-EASD-EASO Clinical Practice Guidelines on the management of metabolic dysfunction-associated </a:t>
            </a:r>
            <a:r>
              <a:rPr lang="en-US" sz="1100" dirty="0" err="1">
                <a:solidFill>
                  <a:schemeClr val="tx2"/>
                </a:solidFill>
              </a:rPr>
              <a:t>steatotic</a:t>
            </a:r>
            <a:r>
              <a:rPr lang="en-US" sz="1100" dirty="0">
                <a:solidFill>
                  <a:schemeClr val="tx2"/>
                </a:solidFill>
              </a:rPr>
              <a:t> liver disease (MASLD): Executive Summary. </a:t>
            </a:r>
            <a:r>
              <a:rPr lang="en-US" sz="1100" dirty="0" err="1">
                <a:solidFill>
                  <a:schemeClr val="tx2"/>
                </a:solidFill>
              </a:rPr>
              <a:t>Diabetologia</a:t>
            </a:r>
            <a:r>
              <a:rPr lang="en-US" sz="1100" dirty="0">
                <a:solidFill>
                  <a:schemeClr val="tx2"/>
                </a:solidFill>
              </a:rPr>
              <a:t>. 2024 Nov;67(11):2375-2392.</a:t>
            </a:r>
          </a:p>
          <a:p>
            <a:endParaRPr lang="en-US" sz="1100" dirty="0">
              <a:solidFill>
                <a:schemeClr val="tx2"/>
              </a:solidFill>
            </a:endParaRPr>
          </a:p>
          <a:p>
            <a:r>
              <a:rPr lang="en-US" sz="1100" dirty="0">
                <a:solidFill>
                  <a:schemeClr val="tx2"/>
                </a:solidFill>
              </a:rPr>
              <a:t>Mallet M, Silaghi CA, </a:t>
            </a:r>
            <a:r>
              <a:rPr lang="en-US" sz="1100" dirty="0" err="1">
                <a:solidFill>
                  <a:schemeClr val="tx2"/>
                </a:solidFill>
              </a:rPr>
              <a:t>Sultanik</a:t>
            </a:r>
            <a:r>
              <a:rPr lang="en-US" sz="1100" dirty="0">
                <a:solidFill>
                  <a:schemeClr val="tx2"/>
                </a:solidFill>
              </a:rPr>
              <a:t> P, Conti F, Rudler M, </a:t>
            </a:r>
            <a:r>
              <a:rPr lang="en-US" sz="1100" dirty="0" err="1">
                <a:solidFill>
                  <a:schemeClr val="tx2"/>
                </a:solidFill>
              </a:rPr>
              <a:t>Ratziu</a:t>
            </a:r>
            <a:r>
              <a:rPr lang="en-US" sz="1100" dirty="0">
                <a:solidFill>
                  <a:schemeClr val="tx2"/>
                </a:solidFill>
              </a:rPr>
              <a:t> V, </a:t>
            </a:r>
            <a:r>
              <a:rPr lang="en-US" sz="1100" dirty="0" err="1">
                <a:solidFill>
                  <a:schemeClr val="tx2"/>
                </a:solidFill>
              </a:rPr>
              <a:t>Thabut</a:t>
            </a:r>
            <a:r>
              <a:rPr lang="en-US" sz="1100" dirty="0">
                <a:solidFill>
                  <a:schemeClr val="tx2"/>
                </a:solidFill>
              </a:rPr>
              <a:t> D, Pais R. Current challenges and future perspectives in treating patients with NAFLD-related cirrhosis. Hepatology. 2024 Nov 1;80(5):1270-1290.</a:t>
            </a:r>
          </a:p>
          <a:p>
            <a:endParaRPr lang="en-US" sz="1100" dirty="0">
              <a:solidFill>
                <a:schemeClr val="tx2"/>
              </a:solidFill>
            </a:endParaRPr>
          </a:p>
          <a:p>
            <a:endParaRPr lang="it-IT" sz="1100" dirty="0">
              <a:solidFill>
                <a:schemeClr val="tx2"/>
              </a:solidFill>
            </a:endParaRPr>
          </a:p>
        </p:txBody>
      </p:sp>
      <p:pic>
        <p:nvPicPr>
          <p:cNvPr id="9" name="Immagine 8">
            <a:extLst>
              <a:ext uri="{FF2B5EF4-FFF2-40B4-BE49-F238E27FC236}">
                <a16:creationId xmlns:a16="http://schemas.microsoft.com/office/drawing/2014/main" id="{EBD4CEF6-59A7-1C61-06CA-0F6D859C2A95}"/>
              </a:ext>
            </a:extLst>
          </p:cNvPr>
          <p:cNvPicPr>
            <a:picLocks noChangeAspect="1"/>
          </p:cNvPicPr>
          <p:nvPr/>
        </p:nvPicPr>
        <p:blipFill>
          <a:blip r:embed="rId4"/>
          <a:stretch>
            <a:fillRect/>
          </a:stretch>
        </p:blipFill>
        <p:spPr>
          <a:xfrm>
            <a:off x="19000" y="1842185"/>
            <a:ext cx="5496024" cy="2797279"/>
          </a:xfrm>
          <a:prstGeom prst="rect">
            <a:avLst/>
          </a:prstGeom>
        </p:spPr>
      </p:pic>
      <p:pic>
        <p:nvPicPr>
          <p:cNvPr id="10" name="Immagine 9">
            <a:extLst>
              <a:ext uri="{FF2B5EF4-FFF2-40B4-BE49-F238E27FC236}">
                <a16:creationId xmlns:a16="http://schemas.microsoft.com/office/drawing/2014/main" id="{114359D3-113E-6E5F-9DD7-64F601F71DFB}"/>
              </a:ext>
            </a:extLst>
          </p:cNvPr>
          <p:cNvPicPr>
            <a:picLocks noChangeAspect="1"/>
          </p:cNvPicPr>
          <p:nvPr/>
        </p:nvPicPr>
        <p:blipFill>
          <a:blip r:embed="rId5"/>
          <a:stretch>
            <a:fillRect/>
          </a:stretch>
        </p:blipFill>
        <p:spPr>
          <a:xfrm>
            <a:off x="5832909" y="2117559"/>
            <a:ext cx="5896024" cy="3135933"/>
          </a:xfrm>
          <a:prstGeom prst="rect">
            <a:avLst/>
          </a:prstGeom>
        </p:spPr>
      </p:pic>
      <p:sp>
        <p:nvSpPr>
          <p:cNvPr id="12" name="CasellaDiTesto 11">
            <a:extLst>
              <a:ext uri="{FF2B5EF4-FFF2-40B4-BE49-F238E27FC236}">
                <a16:creationId xmlns:a16="http://schemas.microsoft.com/office/drawing/2014/main" id="{24262495-0601-56F4-0261-FF1D4FA20A26}"/>
              </a:ext>
            </a:extLst>
          </p:cNvPr>
          <p:cNvSpPr txBox="1"/>
          <p:nvPr/>
        </p:nvSpPr>
        <p:spPr>
          <a:xfrm>
            <a:off x="3371850" y="404375"/>
            <a:ext cx="565748" cy="307777"/>
          </a:xfrm>
          <a:prstGeom prst="rect">
            <a:avLst/>
          </a:prstGeom>
          <a:noFill/>
          <a:ln>
            <a:solidFill>
              <a:srgbClr val="000090"/>
            </a:solidFill>
          </a:ln>
        </p:spPr>
        <p:txBody>
          <a:bodyPr wrap="square" rtlCol="0">
            <a:spAutoFit/>
          </a:bodyPr>
          <a:lstStyle/>
          <a:p>
            <a:r>
              <a:rPr lang="it-IT" sz="1400" b="1" dirty="0">
                <a:solidFill>
                  <a:srgbClr val="000090"/>
                </a:solidFill>
              </a:rPr>
              <a:t>2024</a:t>
            </a:r>
          </a:p>
        </p:txBody>
      </p:sp>
      <p:pic>
        <p:nvPicPr>
          <p:cNvPr id="13" name="Immagine 12">
            <a:extLst>
              <a:ext uri="{FF2B5EF4-FFF2-40B4-BE49-F238E27FC236}">
                <a16:creationId xmlns:a16="http://schemas.microsoft.com/office/drawing/2014/main" id="{EDD408F2-8F7E-40DF-25A0-32C2483DEEEF}"/>
              </a:ext>
            </a:extLst>
          </p:cNvPr>
          <p:cNvPicPr>
            <a:picLocks noChangeAspect="1"/>
          </p:cNvPicPr>
          <p:nvPr/>
        </p:nvPicPr>
        <p:blipFill>
          <a:blip r:embed="rId6"/>
          <a:stretch>
            <a:fillRect/>
          </a:stretch>
        </p:blipFill>
        <p:spPr>
          <a:xfrm>
            <a:off x="5774858" y="444224"/>
            <a:ext cx="4511240" cy="1481903"/>
          </a:xfrm>
          <a:prstGeom prst="rect">
            <a:avLst/>
          </a:prstGeom>
        </p:spPr>
      </p:pic>
      <p:sp>
        <p:nvSpPr>
          <p:cNvPr id="14" name="CasellaDiTesto 13">
            <a:extLst>
              <a:ext uri="{FF2B5EF4-FFF2-40B4-BE49-F238E27FC236}">
                <a16:creationId xmlns:a16="http://schemas.microsoft.com/office/drawing/2014/main" id="{45F79F1B-AA84-6CBF-79FF-D3C2874C0797}"/>
              </a:ext>
            </a:extLst>
          </p:cNvPr>
          <p:cNvSpPr txBox="1"/>
          <p:nvPr/>
        </p:nvSpPr>
        <p:spPr>
          <a:xfrm>
            <a:off x="10747051" y="1056076"/>
            <a:ext cx="565748" cy="307777"/>
          </a:xfrm>
          <a:prstGeom prst="rect">
            <a:avLst/>
          </a:prstGeom>
          <a:noFill/>
          <a:ln>
            <a:solidFill>
              <a:srgbClr val="000090"/>
            </a:solidFill>
          </a:ln>
        </p:spPr>
        <p:txBody>
          <a:bodyPr wrap="square" rtlCol="0">
            <a:spAutoFit/>
          </a:bodyPr>
          <a:lstStyle/>
          <a:p>
            <a:r>
              <a:rPr lang="it-IT" sz="1400" b="1" dirty="0">
                <a:solidFill>
                  <a:srgbClr val="000090"/>
                </a:solidFill>
              </a:rPr>
              <a:t>2024</a:t>
            </a:r>
          </a:p>
        </p:txBody>
      </p:sp>
    </p:spTree>
    <p:extLst>
      <p:ext uri="{BB962C8B-B14F-4D97-AF65-F5344CB8AC3E}">
        <p14:creationId xmlns:p14="http://schemas.microsoft.com/office/powerpoint/2010/main" val="328968812"/>
      </p:ext>
    </p:extLst>
  </p:cSld>
  <p:clrMapOvr>
    <a:masterClrMapping/>
  </p:clrMapOvr>
</p:sld>
</file>

<file path=ppt/theme/theme1.xml><?xml version="1.0" encoding="utf-8"?>
<a:theme xmlns:a="http://schemas.openxmlformats.org/drawingml/2006/main" name="RetrospectVTI">
  <a:themeElements>
    <a:clrScheme name="Blu cal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Office_42167526_TF33476885.potx" id="{67A3B757-088A-4997-AD47-EBBB609AAF73}" vid="{61F4B085-7BC3-43AB-AFF0-C8B68BB76BF9}"/>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E0A2CB4-6869-426F-8BC4-A32C90CBE263}">
  <ds:schemaRefs>
    <ds:schemaRef ds:uri="http://schemas.microsoft.com/sharepoint/v3/contenttype/forms"/>
  </ds:schemaRefs>
</ds:datastoreItem>
</file>

<file path=customXml/itemProps2.xml><?xml version="1.0" encoding="utf-8"?>
<ds:datastoreItem xmlns:ds="http://schemas.openxmlformats.org/officeDocument/2006/customXml" ds:itemID="{A4E879E6-8FFE-4154-8F2A-F7518B89B376}">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A941CA7C-A0BF-44EF-B2E5-7539C3B9B0B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Presentazione classica per assemblea generale aziendale</Template>
  <TotalTime>341</TotalTime>
  <Words>3571</Words>
  <Application>Microsoft Office PowerPoint</Application>
  <PresentationFormat>Widescreen</PresentationFormat>
  <Paragraphs>222</Paragraphs>
  <Slides>34</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34</vt:i4>
      </vt:variant>
    </vt:vector>
  </HeadingPairs>
  <TitlesOfParts>
    <vt:vector size="39" baseType="lpstr">
      <vt:lpstr>Arial</vt:lpstr>
      <vt:lpstr>Calibri</vt:lpstr>
      <vt:lpstr>Myriad Pro Cond</vt:lpstr>
      <vt:lpstr>Wingdings</vt:lpstr>
      <vt:lpstr>RetrospectVTI</vt:lpstr>
      <vt:lpstr>CHIRURGIA BARIATRICA  E  IPERTENSIONE PORTALE: BRIDGE PER TRAPIANTO DI FEGATO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Grazie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 29-30 aprile Primo Corso ACCADEMIA SICOB Direttori: M. De Luca - M.A. Zappa</dc:title>
  <dc:creator>Eliana Rispoli</dc:creator>
  <cp:lastModifiedBy>Amanda Belluzzi</cp:lastModifiedBy>
  <cp:revision>34</cp:revision>
  <dcterms:created xsi:type="dcterms:W3CDTF">2022-02-27T17:36:31Z</dcterms:created>
  <dcterms:modified xsi:type="dcterms:W3CDTF">2025-05-06T04:46:54Z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